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 Slab"/>
      <p:regular r:id="rId22"/>
      <p:bold r:id="rId23"/>
    </p:embeddedFont>
    <p:embeddedFont>
      <p:font typeface="Nunito SemiBold"/>
      <p:regular r:id="rId24"/>
      <p:bold r:id="rId25"/>
      <p:italic r:id="rId26"/>
      <p:boldItalic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Nunito"/>
      <p:regular r:id="rId32"/>
      <p:bold r:id="rId33"/>
      <p:italic r:id="rId34"/>
      <p:boldItalic r:id="rId35"/>
    </p:embeddedFont>
    <p:embeddedFont>
      <p:font typeface="Fira Sans Medium"/>
      <p:regular r:id="rId36"/>
      <p:bold r:id="rId37"/>
      <p:italic r:id="rId38"/>
      <p:boldItalic r:id="rId39"/>
    </p:embeddedFont>
    <p:embeddedFont>
      <p:font typeface="Fira Sans SemiBold"/>
      <p:regular r:id="rId40"/>
      <p:bold r:id="rId41"/>
      <p:italic r:id="rId42"/>
      <p:boldItalic r:id="rId43"/>
    </p:embeddedFont>
    <p:embeddedFont>
      <p:font typeface="Nunito Medium"/>
      <p:regular r:id="rId44"/>
      <p:bold r:id="rId45"/>
      <p:italic r:id="rId46"/>
      <p:boldItalic r:id="rId47"/>
    </p:embeddedFont>
    <p:embeddedFont>
      <p:font typeface="Fira Sans"/>
      <p:regular r:id="rId48"/>
      <p:bold r:id="rId49"/>
      <p:italic r:id="rId50"/>
      <p:boldItalic r:id="rId51"/>
    </p:embeddedFont>
    <p:embeddedFont>
      <p:font typeface="Fira Sans Light"/>
      <p:regular r:id="rId52"/>
      <p:bold r:id="rId53"/>
      <p:italic r:id="rId54"/>
      <p:boldItalic r:id="rId55"/>
    </p:embeddedFont>
    <p:embeddedFont>
      <p:font typeface="Source Sans Pro"/>
      <p:regular r:id="rId56"/>
      <p:bold r:id="rId57"/>
      <p:italic r:id="rId58"/>
      <p:boldItalic r:id="rId59"/>
    </p:embeddedFont>
    <p:embeddedFont>
      <p:font typeface="Nunito Light"/>
      <p:regular r:id="rId60"/>
      <p:bold r:id="rId61"/>
      <p:italic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SemiBold-regular.fntdata"/><Relationship Id="rId42" Type="http://schemas.openxmlformats.org/officeDocument/2006/relationships/font" Target="fonts/FiraSansSemiBold-italic.fntdata"/><Relationship Id="rId41" Type="http://schemas.openxmlformats.org/officeDocument/2006/relationships/font" Target="fonts/FiraSansSemiBold-bold.fntdata"/><Relationship Id="rId44" Type="http://schemas.openxmlformats.org/officeDocument/2006/relationships/font" Target="fonts/NunitoMedium-regular.fntdata"/><Relationship Id="rId43" Type="http://schemas.openxmlformats.org/officeDocument/2006/relationships/font" Target="fonts/FiraSansSemiBold-boldItalic.fntdata"/><Relationship Id="rId46" Type="http://schemas.openxmlformats.org/officeDocument/2006/relationships/font" Target="fonts/NunitoMedium-italic.fntdata"/><Relationship Id="rId45" Type="http://schemas.openxmlformats.org/officeDocument/2006/relationships/font" Target="fonts/NunitoMedium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FiraSans-regular.fntdata"/><Relationship Id="rId47" Type="http://schemas.openxmlformats.org/officeDocument/2006/relationships/font" Target="fonts/NunitoMedium-boldItalic.fntdata"/><Relationship Id="rId49" Type="http://schemas.openxmlformats.org/officeDocument/2006/relationships/font" Target="fonts/Fira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33" Type="http://schemas.openxmlformats.org/officeDocument/2006/relationships/font" Target="fonts/Nunito-bold.fntdata"/><Relationship Id="rId32" Type="http://schemas.openxmlformats.org/officeDocument/2006/relationships/font" Target="fonts/Nunito-regular.fntdata"/><Relationship Id="rId35" Type="http://schemas.openxmlformats.org/officeDocument/2006/relationships/font" Target="fonts/Nunito-boldItalic.fntdata"/><Relationship Id="rId34" Type="http://schemas.openxmlformats.org/officeDocument/2006/relationships/font" Target="fonts/Nunito-italic.fntdata"/><Relationship Id="rId37" Type="http://schemas.openxmlformats.org/officeDocument/2006/relationships/font" Target="fonts/FiraSansMedium-bold.fntdata"/><Relationship Id="rId36" Type="http://schemas.openxmlformats.org/officeDocument/2006/relationships/font" Target="fonts/FiraSansMedium-regular.fntdata"/><Relationship Id="rId39" Type="http://schemas.openxmlformats.org/officeDocument/2006/relationships/font" Target="fonts/FiraSansMedium-boldItalic.fntdata"/><Relationship Id="rId38" Type="http://schemas.openxmlformats.org/officeDocument/2006/relationships/font" Target="fonts/FiraSansMedium-italic.fntdata"/><Relationship Id="rId62" Type="http://schemas.openxmlformats.org/officeDocument/2006/relationships/font" Target="fonts/NunitoLight-italic.fntdata"/><Relationship Id="rId61" Type="http://schemas.openxmlformats.org/officeDocument/2006/relationships/font" Target="fonts/NunitoLight-bold.fntdata"/><Relationship Id="rId20" Type="http://schemas.openxmlformats.org/officeDocument/2006/relationships/slide" Target="slides/slide15.xml"/><Relationship Id="rId63" Type="http://schemas.openxmlformats.org/officeDocument/2006/relationships/font" Target="fonts/NunitoLight-boldItalic.fntdata"/><Relationship Id="rId22" Type="http://schemas.openxmlformats.org/officeDocument/2006/relationships/font" Target="fonts/RobotoSlab-regular.fntdata"/><Relationship Id="rId21" Type="http://schemas.openxmlformats.org/officeDocument/2006/relationships/slide" Target="slides/slide16.xml"/><Relationship Id="rId24" Type="http://schemas.openxmlformats.org/officeDocument/2006/relationships/font" Target="fonts/NunitoSemiBold-regular.fntdata"/><Relationship Id="rId23" Type="http://schemas.openxmlformats.org/officeDocument/2006/relationships/font" Target="fonts/RobotoSlab-bold.fntdata"/><Relationship Id="rId60" Type="http://schemas.openxmlformats.org/officeDocument/2006/relationships/font" Target="fonts/NunitoLight-regular.fntdata"/><Relationship Id="rId26" Type="http://schemas.openxmlformats.org/officeDocument/2006/relationships/font" Target="fonts/NunitoSemiBold-italic.fntdata"/><Relationship Id="rId25" Type="http://schemas.openxmlformats.org/officeDocument/2006/relationships/font" Target="fonts/NunitoSemiBold-bold.fntdata"/><Relationship Id="rId28" Type="http://schemas.openxmlformats.org/officeDocument/2006/relationships/font" Target="fonts/Roboto-regular.fntdata"/><Relationship Id="rId27" Type="http://schemas.openxmlformats.org/officeDocument/2006/relationships/font" Target="fonts/NunitoSemiBold-boldItalic.fntdata"/><Relationship Id="rId29" Type="http://schemas.openxmlformats.org/officeDocument/2006/relationships/font" Target="fonts/Roboto-bold.fntdata"/><Relationship Id="rId51" Type="http://schemas.openxmlformats.org/officeDocument/2006/relationships/font" Target="fonts/FiraSans-boldItalic.fntdata"/><Relationship Id="rId50" Type="http://schemas.openxmlformats.org/officeDocument/2006/relationships/font" Target="fonts/FiraSans-italic.fntdata"/><Relationship Id="rId53" Type="http://schemas.openxmlformats.org/officeDocument/2006/relationships/font" Target="fonts/FiraSansLight-bold.fntdata"/><Relationship Id="rId52" Type="http://schemas.openxmlformats.org/officeDocument/2006/relationships/font" Target="fonts/FiraSansLight-regular.fntdata"/><Relationship Id="rId11" Type="http://schemas.openxmlformats.org/officeDocument/2006/relationships/slide" Target="slides/slide6.xml"/><Relationship Id="rId55" Type="http://schemas.openxmlformats.org/officeDocument/2006/relationships/font" Target="fonts/FiraSansLight-boldItalic.fntdata"/><Relationship Id="rId10" Type="http://schemas.openxmlformats.org/officeDocument/2006/relationships/slide" Target="slides/slide5.xml"/><Relationship Id="rId54" Type="http://schemas.openxmlformats.org/officeDocument/2006/relationships/font" Target="fonts/FiraSansLight-italic.fntdata"/><Relationship Id="rId13" Type="http://schemas.openxmlformats.org/officeDocument/2006/relationships/slide" Target="slides/slide8.xml"/><Relationship Id="rId57" Type="http://schemas.openxmlformats.org/officeDocument/2006/relationships/font" Target="fonts/SourceSansPro-bold.fntdata"/><Relationship Id="rId12" Type="http://schemas.openxmlformats.org/officeDocument/2006/relationships/slide" Target="slides/slide7.xml"/><Relationship Id="rId56" Type="http://schemas.openxmlformats.org/officeDocument/2006/relationships/font" Target="fonts/SourceSansPro-regular.fntdata"/><Relationship Id="rId15" Type="http://schemas.openxmlformats.org/officeDocument/2006/relationships/slide" Target="slides/slide10.xml"/><Relationship Id="rId59" Type="http://schemas.openxmlformats.org/officeDocument/2006/relationships/font" Target="fonts/SourceSansPro-boldItalic.fntdata"/><Relationship Id="rId14" Type="http://schemas.openxmlformats.org/officeDocument/2006/relationships/slide" Target="slides/slide9.xml"/><Relationship Id="rId58" Type="http://schemas.openxmlformats.org/officeDocument/2006/relationships/font" Target="fonts/SourceSansPr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a4c9e18c7f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a4c9e18c7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a44e39f63_0_104:notes"/>
          <p:cNvSpPr/>
          <p:nvPr>
            <p:ph idx="2" type="sldImg"/>
          </p:nvPr>
        </p:nvSpPr>
        <p:spPr>
          <a:xfrm>
            <a:off x="-16992310" y="-11796713"/>
            <a:ext cx="221592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312" name="Google Shape;312;g4a44e39f63_0_104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a4c9e18c7f_6_709:notes"/>
          <p:cNvSpPr/>
          <p:nvPr>
            <p:ph idx="2" type="sldImg"/>
          </p:nvPr>
        </p:nvSpPr>
        <p:spPr>
          <a:xfrm>
            <a:off x="-16992310" y="-11796713"/>
            <a:ext cx="221592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320" name="Google Shape;320;g1a4c9e18c7f_6_709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a4c9e18c7f_6_697:notes"/>
          <p:cNvSpPr/>
          <p:nvPr>
            <p:ph idx="2" type="sldImg"/>
          </p:nvPr>
        </p:nvSpPr>
        <p:spPr>
          <a:xfrm>
            <a:off x="-16992310" y="-11796713"/>
            <a:ext cx="221592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328" name="Google Shape;328;g1a4c9e18c7f_6_697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ad1658b835_2_1047:notes"/>
          <p:cNvSpPr/>
          <p:nvPr>
            <p:ph idx="2" type="sldImg"/>
          </p:nvPr>
        </p:nvSpPr>
        <p:spPr>
          <a:xfrm>
            <a:off x="-16992310" y="-11796713"/>
            <a:ext cx="221592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336" name="Google Shape;336;g1ad1658b835_2_1047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4a44e39f63_0_112:notes"/>
          <p:cNvSpPr/>
          <p:nvPr>
            <p:ph idx="2" type="sldImg"/>
          </p:nvPr>
        </p:nvSpPr>
        <p:spPr>
          <a:xfrm>
            <a:off x="-16992310" y="-11796713"/>
            <a:ext cx="221592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354" name="Google Shape;354;g4a44e39f63_0_112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4a44e39f63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g4a44e39f63_0_197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a4c9e18c7f_8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a4c9e18c7f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a44e39f63_0_40:notes"/>
          <p:cNvSpPr/>
          <p:nvPr>
            <p:ph idx="2" type="sldImg"/>
          </p:nvPr>
        </p:nvSpPr>
        <p:spPr>
          <a:xfrm>
            <a:off x="-16992310" y="-11796713"/>
            <a:ext cx="221592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8" name="Google Shape;178;g4a44e39f63_0_40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a44e39f63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4a44e39f63_0_174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ad1658b835_2_875:notes"/>
          <p:cNvSpPr/>
          <p:nvPr>
            <p:ph idx="2" type="sldImg"/>
          </p:nvPr>
        </p:nvSpPr>
        <p:spPr>
          <a:xfrm>
            <a:off x="-16992310" y="-11796713"/>
            <a:ext cx="221592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20" name="Google Shape;220;g1ad1658b835_2_875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ad1658b835_10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ad1658b835_1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a4c9e18c7f_6_641:notes"/>
          <p:cNvSpPr/>
          <p:nvPr>
            <p:ph idx="2" type="sldImg"/>
          </p:nvPr>
        </p:nvSpPr>
        <p:spPr>
          <a:xfrm>
            <a:off x="-16992310" y="-11796713"/>
            <a:ext cx="221592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82" name="Google Shape;282;g1a4c9e18c7f_6_641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ad1658b835_2_22:notes"/>
          <p:cNvSpPr/>
          <p:nvPr>
            <p:ph idx="2" type="sldImg"/>
          </p:nvPr>
        </p:nvSpPr>
        <p:spPr>
          <a:xfrm>
            <a:off x="-16992310" y="-11796713"/>
            <a:ext cx="221592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90" name="Google Shape;290;g1ad1658b835_2_22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ad1658b835_2_11:notes"/>
          <p:cNvSpPr/>
          <p:nvPr>
            <p:ph idx="2" type="sldImg"/>
          </p:nvPr>
        </p:nvSpPr>
        <p:spPr>
          <a:xfrm>
            <a:off x="-16992310" y="-11796713"/>
            <a:ext cx="221592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97" name="Google Shape;297;g1ad1658b835_2_11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ad1658b835_2_1:notes"/>
          <p:cNvSpPr/>
          <p:nvPr>
            <p:ph idx="2" type="sldImg"/>
          </p:nvPr>
        </p:nvSpPr>
        <p:spPr>
          <a:xfrm>
            <a:off x="-16992310" y="-11796713"/>
            <a:ext cx="22159200" cy="12465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304" name="Google Shape;304;g1ad1658b835_2_1:notes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12"/>
          <p:cNvGrpSpPr/>
          <p:nvPr/>
        </p:nvGrpSpPr>
        <p:grpSpPr>
          <a:xfrm rot="5400000">
            <a:off x="-6268628" y="-149214"/>
            <a:ext cx="9200670" cy="1614535"/>
            <a:chOff x="0" y="-156114"/>
            <a:chExt cx="24535120" cy="4304278"/>
          </a:xfrm>
        </p:grpSpPr>
        <p:sp>
          <p:nvSpPr>
            <p:cNvPr id="68" name="Google Shape;68;p12"/>
            <p:cNvSpPr/>
            <p:nvPr/>
          </p:nvSpPr>
          <p:spPr>
            <a:xfrm>
              <a:off x="23378291" y="2431564"/>
              <a:ext cx="1134300" cy="1716600"/>
            </a:xfrm>
            <a:custGeom>
              <a:rect b="b" l="l" r="r" t="t"/>
              <a:pathLst>
                <a:path extrusionOk="0" h="120000" w="120000">
                  <a:moveTo>
                    <a:pt x="0" y="119931"/>
                  </a:moveTo>
                  <a:lnTo>
                    <a:pt x="119895" y="63310"/>
                  </a:lnTo>
                  <a:lnTo>
                    <a:pt x="119895" y="0"/>
                  </a:lnTo>
                  <a:lnTo>
                    <a:pt x="0" y="11993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9" name="Google Shape;69;p12"/>
            <p:cNvSpPr/>
            <p:nvPr/>
          </p:nvSpPr>
          <p:spPr>
            <a:xfrm>
              <a:off x="23079220" y="-88970"/>
              <a:ext cx="1455900" cy="42330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26531" y="119972"/>
                  </a:lnTo>
                  <a:lnTo>
                    <a:pt x="119918" y="71396"/>
                  </a:lnTo>
                  <a:lnTo>
                    <a:pt x="119918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0" name="Google Shape;70;p12"/>
            <p:cNvSpPr/>
            <p:nvPr/>
          </p:nvSpPr>
          <p:spPr>
            <a:xfrm>
              <a:off x="20776620" y="-88970"/>
              <a:ext cx="2646600" cy="42330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19955" y="119972"/>
                  </a:lnTo>
                  <a:lnTo>
                    <a:pt x="105351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1" name="Google Shape;71;p12"/>
            <p:cNvSpPr/>
            <p:nvPr/>
          </p:nvSpPr>
          <p:spPr>
            <a:xfrm>
              <a:off x="20420244" y="-88970"/>
              <a:ext cx="3003000" cy="42330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692" y="89022"/>
                  </a:lnTo>
                  <a:lnTo>
                    <a:pt x="119960" y="119972"/>
                  </a:lnTo>
                  <a:lnTo>
                    <a:pt x="14247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2" name="Google Shape;72;p12"/>
            <p:cNvSpPr/>
            <p:nvPr/>
          </p:nvSpPr>
          <p:spPr>
            <a:xfrm>
              <a:off x="17677877" y="-88971"/>
              <a:ext cx="2785800" cy="3142200"/>
            </a:xfrm>
            <a:custGeom>
              <a:rect b="b" l="l" r="r" t="t"/>
              <a:pathLst>
                <a:path extrusionOk="0" h="120000" w="120000">
                  <a:moveTo>
                    <a:pt x="90276" y="0"/>
                  </a:moveTo>
                  <a:lnTo>
                    <a:pt x="0" y="73550"/>
                  </a:lnTo>
                  <a:lnTo>
                    <a:pt x="119957" y="119962"/>
                  </a:lnTo>
                  <a:lnTo>
                    <a:pt x="118131" y="0"/>
                  </a:lnTo>
                  <a:lnTo>
                    <a:pt x="9027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3" name="Google Shape;73;p12"/>
            <p:cNvSpPr/>
            <p:nvPr/>
          </p:nvSpPr>
          <p:spPr>
            <a:xfrm>
              <a:off x="17608342" y="-88971"/>
              <a:ext cx="2168700" cy="19254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3929" y="119938"/>
                  </a:lnTo>
                  <a:lnTo>
                    <a:pt x="119945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14888519" y="-88734"/>
              <a:ext cx="2811900" cy="19254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19957" y="119938"/>
                  </a:lnTo>
                  <a:lnTo>
                    <a:pt x="116928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13589856" y="-88970"/>
              <a:ext cx="4137300" cy="35202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53937" y="119966"/>
                  </a:lnTo>
                  <a:lnTo>
                    <a:pt x="119971" y="65643"/>
                  </a:lnTo>
                  <a:lnTo>
                    <a:pt x="38436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11104147" y="-111272"/>
              <a:ext cx="4346100" cy="3520200"/>
            </a:xfrm>
            <a:custGeom>
              <a:rect b="b" l="l" r="r" t="t"/>
              <a:pathLst>
                <a:path extrusionOk="0" h="120000" w="120000">
                  <a:moveTo>
                    <a:pt x="26270" y="0"/>
                  </a:moveTo>
                  <a:lnTo>
                    <a:pt x="0" y="59126"/>
                  </a:lnTo>
                  <a:lnTo>
                    <a:pt x="119972" y="119966"/>
                  </a:lnTo>
                  <a:lnTo>
                    <a:pt x="68629" y="0"/>
                  </a:lnTo>
                  <a:lnTo>
                    <a:pt x="2627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9793019" y="-88970"/>
              <a:ext cx="369300" cy="195600"/>
            </a:xfrm>
            <a:custGeom>
              <a:rect b="b" l="l" r="r" t="t"/>
              <a:pathLst>
                <a:path extrusionOk="0" h="120000" w="120000">
                  <a:moveTo>
                    <a:pt x="35935" y="0"/>
                  </a:moveTo>
                  <a:lnTo>
                    <a:pt x="0" y="119393"/>
                  </a:lnTo>
                  <a:lnTo>
                    <a:pt x="119679" y="0"/>
                  </a:lnTo>
                  <a:lnTo>
                    <a:pt x="35935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9698211" y="-88970"/>
              <a:ext cx="225900" cy="1956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61298" y="119393"/>
                  </a:lnTo>
                  <a:lnTo>
                    <a:pt x="119480" y="0"/>
                  </a:lnTo>
                  <a:lnTo>
                    <a:pt x="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8502000" y="61758"/>
              <a:ext cx="2646900" cy="2259900"/>
            </a:xfrm>
            <a:custGeom>
              <a:rect b="b" l="l" r="r" t="t"/>
              <a:pathLst>
                <a:path extrusionOk="0" h="120000" w="120000">
                  <a:moveTo>
                    <a:pt x="119955" y="81832"/>
                  </a:moveTo>
                  <a:lnTo>
                    <a:pt x="58436" y="0"/>
                  </a:lnTo>
                  <a:lnTo>
                    <a:pt x="0" y="119947"/>
                  </a:lnTo>
                  <a:lnTo>
                    <a:pt x="119955" y="8183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821130" y="61996"/>
              <a:ext cx="2985600" cy="2259900"/>
            </a:xfrm>
            <a:custGeom>
              <a:rect b="b" l="l" r="r" t="t"/>
              <a:pathLst>
                <a:path extrusionOk="0" h="120000" w="120000">
                  <a:moveTo>
                    <a:pt x="119960" y="0"/>
                  </a:moveTo>
                  <a:lnTo>
                    <a:pt x="0" y="32670"/>
                  </a:lnTo>
                  <a:lnTo>
                    <a:pt x="68158" y="119947"/>
                  </a:lnTo>
                  <a:lnTo>
                    <a:pt x="11996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1" name="Google Shape;81;p12"/>
            <p:cNvSpPr/>
            <p:nvPr/>
          </p:nvSpPr>
          <p:spPr>
            <a:xfrm>
              <a:off x="6829814" y="-88970"/>
              <a:ext cx="2985600" cy="808500"/>
            </a:xfrm>
            <a:custGeom>
              <a:rect b="b" l="l" r="r" t="t"/>
              <a:pathLst>
                <a:path extrusionOk="0" h="120000" w="120000">
                  <a:moveTo>
                    <a:pt x="2415" y="0"/>
                  </a:moveTo>
                  <a:lnTo>
                    <a:pt x="0" y="119854"/>
                  </a:lnTo>
                  <a:lnTo>
                    <a:pt x="119960" y="28759"/>
                  </a:lnTo>
                  <a:lnTo>
                    <a:pt x="115287" y="0"/>
                  </a:lnTo>
                  <a:lnTo>
                    <a:pt x="2415" y="0"/>
                  </a:lnTo>
                </a:path>
              </a:pathLst>
            </a:custGeom>
            <a:solidFill>
              <a:srgbClr val="0D4566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2" name="Google Shape;82;p12"/>
            <p:cNvSpPr/>
            <p:nvPr/>
          </p:nvSpPr>
          <p:spPr>
            <a:xfrm>
              <a:off x="5975275" y="-88970"/>
              <a:ext cx="943200" cy="8085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12209" y="119854"/>
                  </a:lnTo>
                  <a:lnTo>
                    <a:pt x="11987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3" name="Google Shape;83;p12"/>
            <p:cNvSpPr/>
            <p:nvPr/>
          </p:nvSpPr>
          <p:spPr>
            <a:xfrm>
              <a:off x="5608571" y="674793"/>
              <a:ext cx="2916300" cy="1642800"/>
            </a:xfrm>
            <a:custGeom>
              <a:rect b="b" l="l" r="r" t="t"/>
              <a:pathLst>
                <a:path extrusionOk="0" h="120000" w="120000">
                  <a:moveTo>
                    <a:pt x="119959" y="119928"/>
                  </a:moveTo>
                  <a:lnTo>
                    <a:pt x="50165" y="0"/>
                  </a:lnTo>
                  <a:lnTo>
                    <a:pt x="0" y="95179"/>
                  </a:lnTo>
                  <a:lnTo>
                    <a:pt x="119959" y="11992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5092201" y="-155877"/>
              <a:ext cx="1760100" cy="21123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36866" y="119944"/>
                  </a:lnTo>
                  <a:lnTo>
                    <a:pt x="119932" y="45930"/>
                  </a:lnTo>
                  <a:lnTo>
                    <a:pt x="59966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443059" y="190760"/>
              <a:ext cx="5232600" cy="2977200"/>
            </a:xfrm>
            <a:custGeom>
              <a:rect b="b" l="l" r="r" t="t"/>
              <a:pathLst>
                <a:path extrusionOk="0" h="120000" w="120000">
                  <a:moveTo>
                    <a:pt x="119977" y="70370"/>
                  </a:moveTo>
                  <a:lnTo>
                    <a:pt x="19273" y="0"/>
                  </a:lnTo>
                  <a:lnTo>
                    <a:pt x="0" y="119960"/>
                  </a:lnTo>
                  <a:lnTo>
                    <a:pt x="119977" y="70370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1264131" y="-156113"/>
              <a:ext cx="4393800" cy="2112300"/>
            </a:xfrm>
            <a:custGeom>
              <a:rect b="b" l="l" r="r" t="t"/>
              <a:pathLst>
                <a:path extrusionOk="0" h="120000" w="120000">
                  <a:moveTo>
                    <a:pt x="25195" y="0"/>
                  </a:moveTo>
                  <a:lnTo>
                    <a:pt x="0" y="20867"/>
                  </a:lnTo>
                  <a:lnTo>
                    <a:pt x="119973" y="119944"/>
                  </a:lnTo>
                  <a:lnTo>
                    <a:pt x="105195" y="0"/>
                  </a:lnTo>
                  <a:lnTo>
                    <a:pt x="25195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>
              <a:off x="1264131" y="-133574"/>
              <a:ext cx="921300" cy="369300"/>
            </a:xfrm>
            <a:custGeom>
              <a:rect b="b" l="l" r="r" t="t"/>
              <a:pathLst>
                <a:path extrusionOk="0" h="120000" w="120000">
                  <a:moveTo>
                    <a:pt x="9220" y="0"/>
                  </a:moveTo>
                  <a:lnTo>
                    <a:pt x="0" y="119679"/>
                  </a:lnTo>
                  <a:lnTo>
                    <a:pt x="119871" y="0"/>
                  </a:lnTo>
                  <a:lnTo>
                    <a:pt x="922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8" name="Google Shape;88;p12"/>
            <p:cNvSpPr/>
            <p:nvPr/>
          </p:nvSpPr>
          <p:spPr>
            <a:xfrm>
              <a:off x="734484" y="-133574"/>
              <a:ext cx="621600" cy="3693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106073" y="119679"/>
                  </a:lnTo>
                  <a:lnTo>
                    <a:pt x="119809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9" name="Google Shape;89;p12"/>
            <p:cNvSpPr/>
            <p:nvPr/>
          </p:nvSpPr>
          <p:spPr>
            <a:xfrm>
              <a:off x="0" y="885559"/>
              <a:ext cx="447600" cy="2259900"/>
            </a:xfrm>
            <a:custGeom>
              <a:rect b="b" l="l" r="r" t="t"/>
              <a:pathLst>
                <a:path extrusionOk="0" h="120000" w="120000">
                  <a:moveTo>
                    <a:pt x="0" y="110157"/>
                  </a:moveTo>
                  <a:lnTo>
                    <a:pt x="119735" y="119947"/>
                  </a:lnTo>
                  <a:lnTo>
                    <a:pt x="0" y="0"/>
                  </a:lnTo>
                  <a:lnTo>
                    <a:pt x="0" y="110157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0" name="Google Shape;90;p12"/>
            <p:cNvSpPr/>
            <p:nvPr/>
          </p:nvSpPr>
          <p:spPr>
            <a:xfrm>
              <a:off x="0" y="-156114"/>
              <a:ext cx="1286400" cy="33420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38938"/>
                  </a:lnTo>
                  <a:lnTo>
                    <a:pt x="41531" y="119964"/>
                  </a:lnTo>
                  <a:lnTo>
                    <a:pt x="119908" y="13191"/>
                  </a:lnTo>
                  <a:lnTo>
                    <a:pt x="68820" y="0"/>
                  </a:lnTo>
                  <a:lnTo>
                    <a:pt x="0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1" name="Google Shape;91;p12"/>
            <p:cNvSpPr/>
            <p:nvPr/>
          </p:nvSpPr>
          <p:spPr>
            <a:xfrm>
              <a:off x="8462804" y="1591817"/>
              <a:ext cx="6988500" cy="1786200"/>
            </a:xfrm>
            <a:custGeom>
              <a:rect b="b" l="l" r="r" t="t"/>
              <a:pathLst>
                <a:path extrusionOk="0" h="120000" w="120000">
                  <a:moveTo>
                    <a:pt x="119983" y="119933"/>
                  </a:moveTo>
                  <a:lnTo>
                    <a:pt x="0" y="48211"/>
                  </a:lnTo>
                  <a:lnTo>
                    <a:pt x="45425" y="0"/>
                  </a:lnTo>
                  <a:lnTo>
                    <a:pt x="119983" y="119933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2" name="Google Shape;92;p12"/>
            <p:cNvSpPr/>
            <p:nvPr/>
          </p:nvSpPr>
          <p:spPr>
            <a:xfrm>
              <a:off x="9776123" y="-125128"/>
              <a:ext cx="2307900" cy="1734000"/>
            </a:xfrm>
            <a:custGeom>
              <a:rect b="b" l="l" r="r" t="t"/>
              <a:pathLst>
                <a:path extrusionOk="0" h="120000" w="120000">
                  <a:moveTo>
                    <a:pt x="19103" y="0"/>
                  </a:moveTo>
                  <a:lnTo>
                    <a:pt x="0" y="13424"/>
                  </a:lnTo>
                  <a:lnTo>
                    <a:pt x="70524" y="119931"/>
                  </a:lnTo>
                  <a:lnTo>
                    <a:pt x="119948" y="0"/>
                  </a:lnTo>
                  <a:lnTo>
                    <a:pt x="19103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Default">
  <p:cSld name="2_Defaul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/>
          <p:nvPr/>
        </p:nvSpPr>
        <p:spPr>
          <a:xfrm>
            <a:off x="4745725" y="0"/>
            <a:ext cx="4406366" cy="5143500"/>
          </a:xfrm>
          <a:custGeom>
            <a:rect b="b" l="l" r="r" t="t"/>
            <a:pathLst>
              <a:path extrusionOk="0" h="6858000" w="6228079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4907910" y="0"/>
            <a:ext cx="4243868" cy="5143500"/>
          </a:xfrm>
          <a:custGeom>
            <a:rect b="b" l="l" r="r" t="t"/>
            <a:pathLst>
              <a:path extrusionOk="0" h="6858000" w="599840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571500" rotWithShape="0" algn="bl" dir="10800000" dist="19050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/>
          <p:nvPr/>
        </p:nvSpPr>
        <p:spPr>
          <a:xfrm>
            <a:off x="6451122" y="0"/>
            <a:ext cx="2697686" cy="3605879"/>
          </a:xfrm>
          <a:custGeom>
            <a:rect b="b" l="l" r="r" t="t"/>
            <a:pathLst>
              <a:path extrusionOk="0" h="4807839" w="3812984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rotWithShape="0" algn="bl" dir="10800000" dist="19050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chemeClr val="accent4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/>
          <p:nvPr/>
        </p:nvSpPr>
        <p:spPr>
          <a:xfrm>
            <a:off x="4745725" y="0"/>
            <a:ext cx="4406366" cy="5143500"/>
          </a:xfrm>
          <a:custGeom>
            <a:rect b="b" l="l" r="r" t="t"/>
            <a:pathLst>
              <a:path extrusionOk="0" h="6858000" w="6228079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571500" rotWithShape="0" algn="bl" dir="10800000" dist="19050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6"/>
          <p:cNvSpPr/>
          <p:nvPr/>
        </p:nvSpPr>
        <p:spPr>
          <a:xfrm>
            <a:off x="4907910" y="0"/>
            <a:ext cx="4243868" cy="5143500"/>
          </a:xfrm>
          <a:custGeom>
            <a:rect b="b" l="l" r="r" t="t"/>
            <a:pathLst>
              <a:path extrusionOk="0" h="6858000" w="599840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rotWithShape="0" algn="bl" dir="10800000" dist="19050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/>
          <p:nvPr/>
        </p:nvSpPr>
        <p:spPr>
          <a:xfrm>
            <a:off x="6451122" y="0"/>
            <a:ext cx="2697686" cy="3605879"/>
          </a:xfrm>
          <a:custGeom>
            <a:rect b="b" l="l" r="r" t="t"/>
            <a:pathLst>
              <a:path extrusionOk="0" h="4807839" w="3812984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0" rotWithShape="0" algn="bl" dir="10800000" dist="19050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6"/>
          <p:cNvSpPr txBox="1"/>
          <p:nvPr>
            <p:ph type="ctrTitle"/>
          </p:nvPr>
        </p:nvSpPr>
        <p:spPr>
          <a:xfrm>
            <a:off x="779100" y="1984688"/>
            <a:ext cx="5040600" cy="63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16"/>
          <p:cNvSpPr txBox="1"/>
          <p:nvPr>
            <p:ph idx="1" type="subTitle"/>
          </p:nvPr>
        </p:nvSpPr>
        <p:spPr>
          <a:xfrm>
            <a:off x="779100" y="2713913"/>
            <a:ext cx="5040600" cy="44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1777400" y="2161800"/>
            <a:ext cx="55893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Font typeface="Fira Sans Medium"/>
              <a:buChar char="●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indent="-406400" lvl="1" marL="9144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○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2pPr>
            <a:lvl3pPr indent="-406400" lvl="2" marL="13716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■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3pPr>
            <a:lvl4pPr indent="-406400" lvl="3" marL="18288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●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4pPr>
            <a:lvl5pPr indent="-406400" lvl="4" marL="22860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○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5pPr>
            <a:lvl6pPr indent="-406400" lvl="5" marL="27432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■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6pPr>
            <a:lvl7pPr indent="-406400" lvl="6" marL="32004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●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7pPr>
            <a:lvl8pPr indent="-406400" lvl="7" marL="36576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○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8pPr>
            <a:lvl9pPr indent="-406400" lvl="8" marL="4114800" rtl="0" algn="ctr">
              <a:spcBef>
                <a:spcPts val="800"/>
              </a:spcBef>
              <a:spcAft>
                <a:spcPts val="800"/>
              </a:spcAft>
              <a:buSzPts val="2800"/>
              <a:buFont typeface="Fira Sans Medium"/>
              <a:buChar char="■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9pPr>
          </a:lstStyle>
          <a:p/>
        </p:txBody>
      </p:sp>
      <p:sp>
        <p:nvSpPr>
          <p:cNvPr id="111" name="Google Shape;111;p17"/>
          <p:cNvSpPr txBox="1"/>
          <p:nvPr/>
        </p:nvSpPr>
        <p:spPr>
          <a:xfrm>
            <a:off x="3593400" y="2862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“</a:t>
            </a:r>
            <a:endParaRPr sz="9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2" name="Google Shape;112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7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7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7"/>
          <p:cNvSpPr/>
          <p:nvPr/>
        </p:nvSpPr>
        <p:spPr>
          <a:xfrm rot="10800000">
            <a:off x="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7"/>
          <p:cNvSpPr/>
          <p:nvPr/>
        </p:nvSpPr>
        <p:spPr>
          <a:xfrm rot="10800000">
            <a:off x="7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7"/>
          <p:cNvSpPr/>
          <p:nvPr/>
        </p:nvSpPr>
        <p:spPr>
          <a:xfrm rot="10800000">
            <a:off x="9" y="3749421"/>
            <a:ext cx="1378553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8"/>
          <p:cNvSpPr txBox="1"/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81000" lvl="1" marL="9144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125" name="Google Shape;125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9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9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9"/>
          <p:cNvSpPr txBox="1"/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" type="body"/>
          </p:nvPr>
        </p:nvSpPr>
        <p:spPr>
          <a:xfrm>
            <a:off x="779100" y="1492425"/>
            <a:ext cx="3252900" cy="292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32" name="Google Shape;132;p19"/>
          <p:cNvSpPr txBox="1"/>
          <p:nvPr>
            <p:ph idx="2" type="body"/>
          </p:nvPr>
        </p:nvSpPr>
        <p:spPr>
          <a:xfrm>
            <a:off x="4488203" y="1492425"/>
            <a:ext cx="3252900" cy="292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0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0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0"/>
          <p:cNvSpPr txBox="1"/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779100" y="1492425"/>
            <a:ext cx="2168700" cy="296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0" name="Google Shape;140;p20"/>
          <p:cNvSpPr txBox="1"/>
          <p:nvPr>
            <p:ph idx="2" type="body"/>
          </p:nvPr>
        </p:nvSpPr>
        <p:spPr>
          <a:xfrm>
            <a:off x="3175738" y="1492425"/>
            <a:ext cx="2168700" cy="296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1" name="Google Shape;141;p20"/>
          <p:cNvSpPr txBox="1"/>
          <p:nvPr>
            <p:ph idx="3" type="body"/>
          </p:nvPr>
        </p:nvSpPr>
        <p:spPr>
          <a:xfrm>
            <a:off x="5572375" y="1492425"/>
            <a:ext cx="2168700" cy="296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2" name="Google Shape;142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1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1"/>
          <p:cNvSpPr txBox="1"/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2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3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3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3"/>
          <p:cNvSpPr/>
          <p:nvPr/>
        </p:nvSpPr>
        <p:spPr>
          <a:xfrm rot="10800000">
            <a:off x="9" y="3749421"/>
            <a:ext cx="1378553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">
  <p:cSld name="BLANK_1">
    <p:bg>
      <p:bgPr>
        <a:gradFill>
          <a:gsLst>
            <a:gs pos="0">
              <a:schemeClr val="accent2"/>
            </a:gs>
            <a:gs pos="72000">
              <a:schemeClr val="accent3"/>
            </a:gs>
            <a:gs pos="100000">
              <a:schemeClr val="accent3"/>
            </a:gs>
          </a:gsLst>
          <a:lin ang="5400700" scaled="0"/>
        </a:gra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24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4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4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4"/>
          <p:cNvSpPr/>
          <p:nvPr/>
        </p:nvSpPr>
        <p:spPr>
          <a:xfrm rot="10800000">
            <a:off x="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4"/>
          <p:cNvSpPr/>
          <p:nvPr/>
        </p:nvSpPr>
        <p:spPr>
          <a:xfrm rot="10800000">
            <a:off x="7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4"/>
          <p:cNvSpPr/>
          <p:nvPr/>
        </p:nvSpPr>
        <p:spPr>
          <a:xfrm rot="10800000">
            <a:off x="9" y="3749421"/>
            <a:ext cx="1378553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19" r="19" t="0"/>
          <a:stretch/>
        </p:blipFill>
        <p:spPr>
          <a:xfrm flipH="1" rot="10800000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/>
          <p:nvPr>
            <p:ph idx="1" type="body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i="1" sz="3600"/>
            </a:lvl1pPr>
            <a:lvl2pPr indent="-457200" lvl="1" marL="914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i="1" sz="3600"/>
            </a:lvl2pPr>
            <a:lvl3pPr indent="-457200" lvl="2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i="1" sz="3600"/>
            </a:lvl3pPr>
            <a:lvl4pPr indent="-457200" lvl="3" marL="18288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4pPr>
            <a:lvl5pPr indent="-457200" lvl="4" marL="22860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5pPr>
            <a:lvl6pPr indent="-457200" lvl="5" marL="2743200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6pPr>
            <a:lvl7pPr indent="-457200" lvl="6" marL="32004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7pPr>
            <a:lvl8pPr indent="-457200" lvl="7" marL="36576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8pPr>
            <a:lvl9pPr indent="-457200" lvl="8" marL="411480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9pPr>
          </a:lstStyle>
          <a:p/>
        </p:txBody>
      </p:sp>
      <p:grpSp>
        <p:nvGrpSpPr>
          <p:cNvPr id="32" name="Google Shape;32;p4"/>
          <p:cNvGrpSpPr/>
          <p:nvPr/>
        </p:nvGrpSpPr>
        <p:grpSpPr>
          <a:xfrm>
            <a:off x="3839646" y="782918"/>
            <a:ext cx="1464573" cy="842707"/>
            <a:chOff x="3593400" y="1729675"/>
            <a:chExt cx="1957200" cy="112361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0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b="1" sz="60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cap="flat" cmpd="sng" w="9525">
              <a:solidFill>
                <a:srgbClr val="CFD8D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cap="flat" cmpd="sng" w="19050">
              <a:solidFill>
                <a:srgbClr val="CFD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" name="Google Shape;38;p4"/>
          <p:cNvCxnSpPr/>
          <p:nvPr/>
        </p:nvCxnSpPr>
        <p:spPr>
          <a:xfrm flipH="1" rot="10800000">
            <a:off x="4704510" y="351930"/>
            <a:ext cx="347100" cy="474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" name="Google Shape;47;p6"/>
          <p:cNvSpPr txBox="1"/>
          <p:nvPr>
            <p:ph idx="2" type="body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3" type="body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idx="1" type="body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indent="-381000" lvl="1" marL="914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indent="-381000" lvl="2" marL="1371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indent="-381000" lvl="3" marL="18288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indent="-381000" lvl="4" marL="2286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indent="-381000" lvl="5" marL="2743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indent="-381000" lvl="6" marL="3200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indent="-381000" lvl="7" marL="3657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indent="-381000" lvl="8" marL="41148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2.png"/><Relationship Id="rId7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ctrTitle"/>
          </p:nvPr>
        </p:nvSpPr>
        <p:spPr>
          <a:xfrm>
            <a:off x="99225" y="1486850"/>
            <a:ext cx="8922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4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HEALTHCARE COST ANALYSIS</a:t>
            </a:r>
            <a:endParaRPr sz="4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1999100" y="2371650"/>
            <a:ext cx="584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Recommendations to reduce expense in the healthcare industry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>
            <a:off x="2186350" y="3090500"/>
            <a:ext cx="46059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 Light"/>
                <a:ea typeface="Nunito Light"/>
                <a:cs typeface="Nunito Light"/>
                <a:sym typeface="Nunito Light"/>
              </a:rPr>
              <a:t>IST 687 - Introduction to Data Science</a:t>
            </a:r>
            <a:endParaRPr>
              <a:solidFill>
                <a:schemeClr val="dk2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-2286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 Light"/>
                <a:ea typeface="Nunito Light"/>
                <a:cs typeface="Nunito Light"/>
                <a:sym typeface="Nunito Light"/>
              </a:rPr>
              <a:t>                Project by : Ritik Dhame, Sai Sisira Pathakamuri,</a:t>
            </a:r>
            <a:endParaRPr>
              <a:solidFill>
                <a:schemeClr val="dk2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-22860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 Light"/>
                <a:ea typeface="Nunito Light"/>
                <a:cs typeface="Nunito Light"/>
                <a:sym typeface="Nunito Light"/>
              </a:rPr>
              <a:t>Vedant Patil, Chuan Tse Tsai, Adrian Wagner</a:t>
            </a:r>
            <a:endParaRPr>
              <a:solidFill>
                <a:schemeClr val="dk2"/>
              </a:solidFill>
              <a:latin typeface="Nunito Light"/>
              <a:ea typeface="Nunito Light"/>
              <a:cs typeface="Nunito Light"/>
              <a:sym typeface="Nunit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4"/>
          <p:cNvSpPr txBox="1"/>
          <p:nvPr/>
        </p:nvSpPr>
        <p:spPr>
          <a:xfrm>
            <a:off x="4937600" y="1852598"/>
            <a:ext cx="3402900" cy="19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We have created a scatter plot that shows us the number of active and non-active exercisers and their healthcare cost based on their BMI,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The first observation is that an active exerciser has a lower healthcare cost with a low BMI.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While a person not exercising has higher healthcare costs and much higher with a high BMI count.  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5" name="Google Shape;315;p34"/>
          <p:cNvSpPr txBox="1"/>
          <p:nvPr/>
        </p:nvSpPr>
        <p:spPr>
          <a:xfrm>
            <a:off x="4937600" y="1445225"/>
            <a:ext cx="3042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Analyzing active exerciser </a:t>
            </a:r>
            <a:endParaRPr b="1"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6" name="Google Shape;316;p34"/>
          <p:cNvPicPr preferRelativeResize="0"/>
          <p:nvPr/>
        </p:nvPicPr>
        <p:blipFill rotWithShape="1">
          <a:blip r:embed="rId3">
            <a:alphaModFix/>
          </a:blip>
          <a:srcRect b="3006" l="0" r="0" t="0"/>
          <a:stretch/>
        </p:blipFill>
        <p:spPr>
          <a:xfrm>
            <a:off x="193750" y="1353875"/>
            <a:ext cx="4632801" cy="283865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4"/>
          <p:cNvSpPr txBox="1"/>
          <p:nvPr/>
        </p:nvSpPr>
        <p:spPr>
          <a:xfrm>
            <a:off x="711875" y="355200"/>
            <a:ext cx="7910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CHART TO PRESENT DATA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5"/>
          <p:cNvSpPr txBox="1"/>
          <p:nvPr/>
        </p:nvSpPr>
        <p:spPr>
          <a:xfrm>
            <a:off x="560952" y="1746461"/>
            <a:ext cx="3402900" cy="16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We have created a scatter plot that shows us the comparison between those who take yearly physical tests and those who do not.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The first observation is that those taking yearly physical tests have a lower healthcare cost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Those who do not take yearly physical tests have higher healthcare costs.  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3" name="Google Shape;323;p35"/>
          <p:cNvSpPr txBox="1"/>
          <p:nvPr/>
        </p:nvSpPr>
        <p:spPr>
          <a:xfrm>
            <a:off x="560947" y="1267550"/>
            <a:ext cx="27402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Analyzing regular tester</a:t>
            </a:r>
            <a:endParaRPr b="1"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24" name="Google Shape;32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3852" y="1345628"/>
            <a:ext cx="4875348" cy="2815709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5"/>
          <p:cNvSpPr txBox="1"/>
          <p:nvPr/>
        </p:nvSpPr>
        <p:spPr>
          <a:xfrm>
            <a:off x="711875" y="355200"/>
            <a:ext cx="7910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CHART TO PRESENT DATA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/>
          <p:cNvSpPr txBox="1"/>
          <p:nvPr/>
        </p:nvSpPr>
        <p:spPr>
          <a:xfrm>
            <a:off x="4937602" y="1861961"/>
            <a:ext cx="3402900" cy="16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We have created a scatter plot that shows the number of individuals living in the countryside and city, and their cost of healthcare based on their BMI. We can observe that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2286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An individual living in the city has a higher cost of healthcare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2286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Those living in the country have a lower cost of living.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1" name="Google Shape;331;p36"/>
          <p:cNvSpPr txBox="1"/>
          <p:nvPr/>
        </p:nvSpPr>
        <p:spPr>
          <a:xfrm>
            <a:off x="4937600" y="1411750"/>
            <a:ext cx="34029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Location affecting the cost</a:t>
            </a:r>
            <a:endParaRPr b="1"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32" name="Google Shape;33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675" y="1411753"/>
            <a:ext cx="4632803" cy="2810482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6"/>
          <p:cNvSpPr txBox="1"/>
          <p:nvPr/>
        </p:nvSpPr>
        <p:spPr>
          <a:xfrm>
            <a:off x="711875" y="355200"/>
            <a:ext cx="7910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CHART TO PRESENT DATA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7"/>
          <p:cNvSpPr txBox="1"/>
          <p:nvPr/>
        </p:nvSpPr>
        <p:spPr>
          <a:xfrm>
            <a:off x="711875" y="355200"/>
            <a:ext cx="7910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DECIDING ON OUR MODEL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339" name="Google Shape;339;p37"/>
          <p:cNvGrpSpPr/>
          <p:nvPr/>
        </p:nvGrpSpPr>
        <p:grpSpPr>
          <a:xfrm>
            <a:off x="1883837" y="1644762"/>
            <a:ext cx="1854000" cy="1854000"/>
            <a:chOff x="2986712" y="1676962"/>
            <a:chExt cx="1854000" cy="1854000"/>
          </a:xfrm>
        </p:grpSpPr>
        <p:sp>
          <p:nvSpPr>
            <p:cNvPr id="340" name="Google Shape;340;p37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6FA8DC"/>
            </a:solidFill>
            <a:ln cap="flat" cmpd="sng" w="28575">
              <a:solidFill>
                <a:srgbClr val="65F0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7"/>
            <p:cNvSpPr txBox="1"/>
            <p:nvPr/>
          </p:nvSpPr>
          <p:spPr>
            <a:xfrm>
              <a:off x="3144655" y="2311050"/>
              <a:ext cx="1538100" cy="521400"/>
            </a:xfrm>
            <a:prstGeom prst="rect">
              <a:avLst/>
            </a:prstGeom>
            <a:solidFill>
              <a:srgbClr val="6FA8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LINEAR REGRESSION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42" name="Google Shape;342;p37"/>
          <p:cNvSpPr txBox="1"/>
          <p:nvPr/>
        </p:nvSpPr>
        <p:spPr>
          <a:xfrm>
            <a:off x="2199730" y="2505625"/>
            <a:ext cx="15381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ACCURACY :42%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43" name="Google Shape;343;p37"/>
          <p:cNvGrpSpPr/>
          <p:nvPr/>
        </p:nvGrpSpPr>
        <p:grpSpPr>
          <a:xfrm>
            <a:off x="5134337" y="1644762"/>
            <a:ext cx="1854000" cy="1854000"/>
            <a:chOff x="2986712" y="1676962"/>
            <a:chExt cx="1854000" cy="1854000"/>
          </a:xfrm>
        </p:grpSpPr>
        <p:sp>
          <p:nvSpPr>
            <p:cNvPr id="344" name="Google Shape;344;p37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3C78D8"/>
            </a:solidFill>
            <a:ln cap="flat" cmpd="sng" w="28575">
              <a:solidFill>
                <a:srgbClr val="65F0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7"/>
            <p:cNvSpPr txBox="1"/>
            <p:nvPr/>
          </p:nvSpPr>
          <p:spPr>
            <a:xfrm>
              <a:off x="3178430" y="2257075"/>
              <a:ext cx="1538100" cy="521400"/>
            </a:xfrm>
            <a:prstGeom prst="rect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SVM MODEL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46" name="Google Shape;346;p37"/>
          <p:cNvSpPr txBox="1"/>
          <p:nvPr/>
        </p:nvSpPr>
        <p:spPr>
          <a:xfrm>
            <a:off x="5564805" y="2442788"/>
            <a:ext cx="15381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ACCURACY :88.06%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47" name="Google Shape;347;p37"/>
          <p:cNvGrpSpPr/>
          <p:nvPr/>
        </p:nvGrpSpPr>
        <p:grpSpPr>
          <a:xfrm>
            <a:off x="3510199" y="1677025"/>
            <a:ext cx="2054603" cy="2052934"/>
            <a:chOff x="2986712" y="1676962"/>
            <a:chExt cx="1854000" cy="1854000"/>
          </a:xfrm>
        </p:grpSpPr>
        <p:sp>
          <p:nvSpPr>
            <p:cNvPr id="348" name="Google Shape;348;p37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1155CC"/>
            </a:solidFill>
            <a:ln cap="flat" cmpd="sng" w="28575">
              <a:solidFill>
                <a:srgbClr val="65F0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7"/>
            <p:cNvSpPr txBox="1"/>
            <p:nvPr/>
          </p:nvSpPr>
          <p:spPr>
            <a:xfrm>
              <a:off x="3144655" y="2174725"/>
              <a:ext cx="1538100" cy="521400"/>
            </a:xfrm>
            <a:prstGeom prst="rect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DECISION TREE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0" name="Google Shape;350;p37"/>
          <p:cNvSpPr txBox="1"/>
          <p:nvPr/>
        </p:nvSpPr>
        <p:spPr>
          <a:xfrm>
            <a:off x="3802955" y="2505625"/>
            <a:ext cx="15381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ACCURACY :88.06%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1" name="Google Shape;351;p37"/>
          <p:cNvSpPr txBox="1"/>
          <p:nvPr/>
        </p:nvSpPr>
        <p:spPr>
          <a:xfrm>
            <a:off x="1777900" y="3754250"/>
            <a:ext cx="535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Factors that influenced highest accuracy were age , bmi, children, smoker, hypertension, exercise, yearly physical checkup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/>
          <p:cNvSpPr/>
          <p:nvPr/>
        </p:nvSpPr>
        <p:spPr>
          <a:xfrm>
            <a:off x="3198906" y="792075"/>
            <a:ext cx="1106100" cy="391200"/>
          </a:xfrm>
          <a:prstGeom prst="rect">
            <a:avLst/>
          </a:prstGeom>
          <a:solidFill>
            <a:srgbClr val="0C5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HIGH COST</a:t>
            </a:r>
            <a:endParaRPr b="1"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38"/>
          <p:cNvSpPr/>
          <p:nvPr/>
        </p:nvSpPr>
        <p:spPr>
          <a:xfrm>
            <a:off x="4317836" y="792075"/>
            <a:ext cx="1106100" cy="391200"/>
          </a:xfrm>
          <a:prstGeom prst="rect">
            <a:avLst/>
          </a:prstGeom>
          <a:solidFill>
            <a:srgbClr val="0C5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LOW COST</a:t>
            </a:r>
            <a:endParaRPr b="1"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38"/>
          <p:cNvSpPr/>
          <p:nvPr/>
        </p:nvSpPr>
        <p:spPr>
          <a:xfrm>
            <a:off x="5436786" y="792075"/>
            <a:ext cx="3105300" cy="391200"/>
          </a:xfrm>
          <a:prstGeom prst="rect">
            <a:avLst/>
          </a:prstGeom>
          <a:solidFill>
            <a:srgbClr val="0C5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ACTIONS 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38"/>
          <p:cNvSpPr/>
          <p:nvPr/>
        </p:nvSpPr>
        <p:spPr>
          <a:xfrm>
            <a:off x="571500" y="792075"/>
            <a:ext cx="2614500" cy="391200"/>
          </a:xfrm>
          <a:prstGeom prst="rect">
            <a:avLst/>
          </a:prstGeom>
          <a:solidFill>
            <a:srgbClr val="0C5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" name="Google Shape;360;p38"/>
          <p:cNvGrpSpPr/>
          <p:nvPr/>
        </p:nvGrpSpPr>
        <p:grpSpPr>
          <a:xfrm>
            <a:off x="572618" y="1197113"/>
            <a:ext cx="7970174" cy="878201"/>
            <a:chOff x="943723" y="3098500"/>
            <a:chExt cx="7257489" cy="674450"/>
          </a:xfrm>
        </p:grpSpPr>
        <p:sp>
          <p:nvSpPr>
            <p:cNvPr id="361" name="Google Shape;361;p38"/>
            <p:cNvSpPr/>
            <p:nvPr/>
          </p:nvSpPr>
          <p:spPr>
            <a:xfrm>
              <a:off x="5373412" y="3098513"/>
              <a:ext cx="28278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Smoking can be avoided to reduce the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Healthcare cost.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Maintaining a lower BMI will help 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Reduce the healthcare cost.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2" name="Google Shape;362;p38"/>
            <p:cNvSpPr/>
            <p:nvPr/>
          </p:nvSpPr>
          <p:spPr>
            <a:xfrm>
              <a:off x="943723" y="3098500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>
              <a:off x="1632122" y="3098513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8"/>
            <p:cNvSpPr/>
            <p:nvPr/>
          </p:nvSpPr>
          <p:spPr>
            <a:xfrm>
              <a:off x="943723" y="3098513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8"/>
            <p:cNvSpPr/>
            <p:nvPr/>
          </p:nvSpPr>
          <p:spPr>
            <a:xfrm>
              <a:off x="3335463" y="309851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ACTIVE</a:t>
              </a:r>
              <a:endParaRPr/>
            </a:p>
          </p:txBody>
        </p:sp>
        <p:sp>
          <p:nvSpPr>
            <p:cNvPr id="366" name="Google Shape;366;p38"/>
            <p:cNvSpPr/>
            <p:nvPr/>
          </p:nvSpPr>
          <p:spPr>
            <a:xfrm>
              <a:off x="4354429" y="309851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NON-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ACTIVE</a:t>
              </a:r>
              <a:endParaRPr/>
            </a:p>
          </p:txBody>
        </p:sp>
        <p:sp>
          <p:nvSpPr>
            <p:cNvPr id="367" name="Google Shape;367;p38"/>
            <p:cNvSpPr/>
            <p:nvPr/>
          </p:nvSpPr>
          <p:spPr>
            <a:xfrm>
              <a:off x="1210848" y="309855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8" name="Google Shape;368;p38"/>
            <p:cNvSpPr/>
            <p:nvPr/>
          </p:nvSpPr>
          <p:spPr>
            <a:xfrm>
              <a:off x="1704725" y="309855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SMOKER STATUS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69" name="Google Shape;369;p38"/>
          <p:cNvGrpSpPr/>
          <p:nvPr/>
        </p:nvGrpSpPr>
        <p:grpSpPr>
          <a:xfrm>
            <a:off x="572618" y="2089409"/>
            <a:ext cx="7970174" cy="878201"/>
            <a:chOff x="943723" y="3783775"/>
            <a:chExt cx="7257489" cy="674450"/>
          </a:xfrm>
        </p:grpSpPr>
        <p:sp>
          <p:nvSpPr>
            <p:cNvPr id="370" name="Google Shape;370;p38"/>
            <p:cNvSpPr/>
            <p:nvPr/>
          </p:nvSpPr>
          <p:spPr>
            <a:xfrm>
              <a:off x="5373412" y="3783788"/>
              <a:ext cx="28278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 active exerciser can reduce their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Healthcare cost so individual can exercise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Reduce expenditure.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Maintaining a lower BMI will help 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Reduce the healthcare cost.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1" name="Google Shape;371;p38"/>
            <p:cNvSpPr/>
            <p:nvPr/>
          </p:nvSpPr>
          <p:spPr>
            <a:xfrm>
              <a:off x="943723" y="3783775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8"/>
            <p:cNvSpPr/>
            <p:nvPr/>
          </p:nvSpPr>
          <p:spPr>
            <a:xfrm>
              <a:off x="1632122" y="3783788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8"/>
            <p:cNvSpPr/>
            <p:nvPr/>
          </p:nvSpPr>
          <p:spPr>
            <a:xfrm>
              <a:off x="943723" y="3783788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8"/>
            <p:cNvSpPr/>
            <p:nvPr/>
          </p:nvSpPr>
          <p:spPr>
            <a:xfrm>
              <a:off x="3335463" y="3783788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NON-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ACTIVE</a:t>
              </a:r>
              <a:endParaRPr/>
            </a:p>
          </p:txBody>
        </p:sp>
        <p:sp>
          <p:nvSpPr>
            <p:cNvPr id="375" name="Google Shape;375;p38"/>
            <p:cNvSpPr/>
            <p:nvPr/>
          </p:nvSpPr>
          <p:spPr>
            <a:xfrm>
              <a:off x="4354429" y="3783788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ACTIVE</a:t>
              </a: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>
              <a:off x="1210848" y="3783832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1704725" y="3783825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EXERCISER STATUS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8" name="Google Shape;378;p38"/>
          <p:cNvGrpSpPr/>
          <p:nvPr/>
        </p:nvGrpSpPr>
        <p:grpSpPr>
          <a:xfrm>
            <a:off x="572618" y="2981706"/>
            <a:ext cx="7970174" cy="878201"/>
            <a:chOff x="943723" y="4469050"/>
            <a:chExt cx="7257489" cy="674450"/>
          </a:xfrm>
        </p:grpSpPr>
        <p:sp>
          <p:nvSpPr>
            <p:cNvPr id="379" name="Google Shape;379;p38"/>
            <p:cNvSpPr/>
            <p:nvPr/>
          </p:nvSpPr>
          <p:spPr>
            <a:xfrm>
              <a:off x="5373412" y="4469063"/>
              <a:ext cx="28278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Yearly physical tests can be taken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to reduce the 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healthcare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cost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0" name="Google Shape;380;p38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8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8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NOT </a:t>
              </a:r>
              <a:r>
                <a:rPr lang="en" sz="1000">
                  <a:solidFill>
                    <a:schemeClr val="lt1"/>
                  </a:solidFill>
                </a:rPr>
                <a:t>TAKEN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384" name="Google Shape;384;p38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TAKEN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385" name="Google Shape;385;p38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6" name="Google Shape;386;p38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YEARLY PHYSICAL TEST 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87" name="Google Shape;387;p38"/>
          <p:cNvGrpSpPr/>
          <p:nvPr/>
        </p:nvGrpSpPr>
        <p:grpSpPr>
          <a:xfrm>
            <a:off x="572111" y="3874026"/>
            <a:ext cx="7970174" cy="878201"/>
            <a:chOff x="943723" y="4469050"/>
            <a:chExt cx="7257489" cy="674450"/>
          </a:xfrm>
        </p:grpSpPr>
        <p:sp>
          <p:nvSpPr>
            <p:cNvPr id="388" name="Google Shape;388;p38"/>
            <p:cNvSpPr/>
            <p:nvPr/>
          </p:nvSpPr>
          <p:spPr>
            <a:xfrm>
              <a:off x="5373412" y="4469063"/>
              <a:ext cx="28278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 person can consider relocation to a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country from city to reduce the healthcare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Cost.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	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9" name="Google Shape;389;p38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8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8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URBAN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COUNTRY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LOCATION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96" name="Google Shape;396;p38"/>
          <p:cNvSpPr txBox="1"/>
          <p:nvPr/>
        </p:nvSpPr>
        <p:spPr>
          <a:xfrm>
            <a:off x="1488308" y="194753"/>
            <a:ext cx="61674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ACTIONABLE INSIGHTS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9"/>
          <p:cNvSpPr txBox="1"/>
          <p:nvPr/>
        </p:nvSpPr>
        <p:spPr>
          <a:xfrm>
            <a:off x="6099526" y="2052298"/>
            <a:ext cx="27660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</a:t>
            </a:r>
            <a:r>
              <a:rPr b="1"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onsider relocation</a:t>
            </a:r>
            <a:endParaRPr b="1"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2" name="Google Shape;402;p39"/>
          <p:cNvSpPr txBox="1"/>
          <p:nvPr/>
        </p:nvSpPr>
        <p:spPr>
          <a:xfrm>
            <a:off x="1261692" y="1755250"/>
            <a:ext cx="2106300" cy="7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3" name="Google Shape;403;p39"/>
          <p:cNvSpPr txBox="1"/>
          <p:nvPr/>
        </p:nvSpPr>
        <p:spPr>
          <a:xfrm>
            <a:off x="1426599" y="2172788"/>
            <a:ext cx="2205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Qu</a:t>
            </a:r>
            <a:r>
              <a:rPr b="1"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it smoking</a:t>
            </a:r>
            <a:endParaRPr b="1"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4" name="Google Shape;404;p39"/>
          <p:cNvSpPr txBox="1"/>
          <p:nvPr/>
        </p:nvSpPr>
        <p:spPr>
          <a:xfrm>
            <a:off x="1274192" y="3619414"/>
            <a:ext cx="23076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A0A0A"/>
                </a:solidFill>
                <a:latin typeface="Nunito"/>
                <a:ea typeface="Nunito"/>
                <a:cs typeface="Nunito"/>
                <a:sym typeface="Nunito"/>
              </a:rPr>
              <a:t>Regular health check ups</a:t>
            </a:r>
            <a:endParaRPr b="1" sz="1500">
              <a:solidFill>
                <a:srgbClr val="0A0A0A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5" name="Google Shape;405;p39"/>
          <p:cNvSpPr txBox="1"/>
          <p:nvPr/>
        </p:nvSpPr>
        <p:spPr>
          <a:xfrm>
            <a:off x="1181844" y="465475"/>
            <a:ext cx="6694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RECOMMENDATIONS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06" name="Google Shape;40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300" y="1992256"/>
            <a:ext cx="554565" cy="552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5202" y="1996726"/>
            <a:ext cx="512151" cy="513687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39"/>
          <p:cNvSpPr txBox="1"/>
          <p:nvPr/>
        </p:nvSpPr>
        <p:spPr>
          <a:xfrm>
            <a:off x="6258346" y="3602126"/>
            <a:ext cx="27501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</a:t>
            </a:r>
            <a:r>
              <a:rPr b="1"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xercising regularly</a:t>
            </a:r>
            <a:endParaRPr b="1"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09" name="Google Shape;409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10632" y="3485470"/>
            <a:ext cx="752230" cy="789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5750" y="3280000"/>
            <a:ext cx="933692" cy="941850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39"/>
          <p:cNvSpPr txBox="1"/>
          <p:nvPr/>
        </p:nvSpPr>
        <p:spPr>
          <a:xfrm>
            <a:off x="1181825" y="1267975"/>
            <a:ext cx="6907500" cy="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04388"/>
                </a:solidFill>
                <a:latin typeface="Nunito"/>
                <a:ea typeface="Nunito"/>
                <a:cs typeface="Nunito"/>
                <a:sym typeface="Nunito"/>
              </a:rPr>
              <a:t>The </a:t>
            </a:r>
            <a:r>
              <a:rPr b="1" lang="en" sz="1500">
                <a:solidFill>
                  <a:srgbClr val="104388"/>
                </a:solidFill>
                <a:latin typeface="Nunito"/>
                <a:ea typeface="Nunito"/>
                <a:cs typeface="Nunito"/>
                <a:sym typeface="Nunito"/>
              </a:rPr>
              <a:t>following</a:t>
            </a:r>
            <a:r>
              <a:rPr b="1" lang="en" sz="1500">
                <a:solidFill>
                  <a:srgbClr val="104388"/>
                </a:solidFill>
                <a:latin typeface="Nunito"/>
                <a:ea typeface="Nunito"/>
                <a:cs typeface="Nunito"/>
                <a:sym typeface="Nunito"/>
              </a:rPr>
              <a:t> actions can be taken to reduce the expenses of healthcare </a:t>
            </a:r>
            <a:endParaRPr b="1" sz="1500">
              <a:solidFill>
                <a:srgbClr val="104388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2" name="Google Shape;412;p39"/>
          <p:cNvSpPr txBox="1"/>
          <p:nvPr/>
        </p:nvSpPr>
        <p:spPr>
          <a:xfrm>
            <a:off x="4499175" y="1133125"/>
            <a:ext cx="4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13" name="Google Shape;413;p39"/>
          <p:cNvPicPr preferRelativeResize="0"/>
          <p:nvPr/>
        </p:nvPicPr>
        <p:blipFill rotWithShape="1">
          <a:blip r:embed="rId7">
            <a:alphaModFix/>
          </a:blip>
          <a:srcRect b="30963" l="30649" r="27022" t="26596"/>
          <a:stretch/>
        </p:blipFill>
        <p:spPr>
          <a:xfrm>
            <a:off x="2842150" y="2572963"/>
            <a:ext cx="933700" cy="941850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9"/>
          <p:cNvSpPr txBox="1"/>
          <p:nvPr/>
        </p:nvSpPr>
        <p:spPr>
          <a:xfrm>
            <a:off x="3623448" y="2792146"/>
            <a:ext cx="22059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Maintaining Low BMI</a:t>
            </a:r>
            <a:endParaRPr b="1" sz="1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0"/>
          <p:cNvSpPr txBox="1"/>
          <p:nvPr>
            <p:ph idx="4294967295" type="ctrTitle"/>
          </p:nvPr>
        </p:nvSpPr>
        <p:spPr>
          <a:xfrm>
            <a:off x="2878463" y="1348875"/>
            <a:ext cx="317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Thanks!</a:t>
            </a:r>
            <a:endParaRPr b="1" sz="6000"/>
          </a:p>
        </p:txBody>
      </p:sp>
      <p:sp>
        <p:nvSpPr>
          <p:cNvPr id="420" name="Google Shape;420;p40"/>
          <p:cNvSpPr txBox="1"/>
          <p:nvPr>
            <p:ph idx="4294967295" type="subTitle"/>
          </p:nvPr>
        </p:nvSpPr>
        <p:spPr>
          <a:xfrm>
            <a:off x="0" y="2331975"/>
            <a:ext cx="91440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Any questions or suggestions?</a:t>
            </a:r>
            <a:endParaRPr b="1" sz="36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21" name="Google Shape;421;p4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/>
        </p:nvSpPr>
        <p:spPr>
          <a:xfrm>
            <a:off x="1859298" y="3208764"/>
            <a:ext cx="34545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181" name="Google Shape;181;p26"/>
          <p:cNvSpPr txBox="1"/>
          <p:nvPr/>
        </p:nvSpPr>
        <p:spPr>
          <a:xfrm>
            <a:off x="425225" y="578700"/>
            <a:ext cx="82158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lnSpc>
                <a:spcPct val="9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PROJECT GOALS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2" name="Google Shape;182;p26"/>
          <p:cNvSpPr txBox="1"/>
          <p:nvPr/>
        </p:nvSpPr>
        <p:spPr>
          <a:xfrm>
            <a:off x="6803509" y="1549550"/>
            <a:ext cx="7107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3" name="Google Shape;183;p26"/>
          <p:cNvSpPr txBox="1"/>
          <p:nvPr/>
        </p:nvSpPr>
        <p:spPr>
          <a:xfrm>
            <a:off x="299250" y="1296075"/>
            <a:ext cx="8585100" cy="27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Nunito"/>
                <a:ea typeface="Nunito"/>
                <a:cs typeface="Nunito"/>
                <a:sym typeface="Nunito"/>
              </a:rPr>
              <a:t>About our data 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Medium"/>
              <a:buChar char="●"/>
            </a:pPr>
            <a:r>
              <a:rPr lang="en" sz="1300">
                <a:latin typeface="Nunito Medium"/>
                <a:ea typeface="Nunito Medium"/>
                <a:cs typeface="Nunito Medium"/>
                <a:sym typeface="Nunito Medium"/>
              </a:rPr>
              <a:t>The data we analyzed is real life data from a Healthcare management organization. It had 7582 customers &amp; 15 attributes</a:t>
            </a:r>
            <a:r>
              <a:rPr lang="en" sz="1300">
                <a:latin typeface="Nunito Medium"/>
                <a:ea typeface="Nunito Medium"/>
                <a:cs typeface="Nunito Medium"/>
                <a:sym typeface="Nunito Medium"/>
              </a:rPr>
              <a:t> such as age, BMI, children, smoker, location, education, yearly physical tests &amp; exercising status.</a:t>
            </a:r>
            <a:endParaRPr sz="13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Nunito"/>
                <a:ea typeface="Nunito"/>
                <a:cs typeface="Nunito"/>
                <a:sym typeface="Nunito"/>
              </a:rPr>
              <a:t>Focus points:</a:t>
            </a:r>
            <a:endParaRPr b="1" sz="1300"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Medium"/>
              <a:buChar char="●"/>
            </a:pPr>
            <a:r>
              <a:rPr lang="en" sz="1300">
                <a:latin typeface="Nunito Medium"/>
                <a:ea typeface="Nunito Medium"/>
                <a:cs typeface="Nunito Medium"/>
                <a:sym typeface="Nunito Medium"/>
              </a:rPr>
              <a:t>Identifying which factors contribute to people having to spend more money on their healthcare next year.</a:t>
            </a:r>
            <a:endParaRPr sz="13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Medium"/>
              <a:buChar char="●"/>
            </a:pPr>
            <a:r>
              <a:rPr lang="en" sz="1300">
                <a:latin typeface="Nunito Medium"/>
                <a:ea typeface="Nunito Medium"/>
                <a:cs typeface="Nunito Medium"/>
                <a:sym typeface="Nunito Medium"/>
              </a:rPr>
              <a:t>Provide actionable insight to the HMO, in terms of how to lower their total health care costs, by providing specific recommendations on how to lower health care costs.</a:t>
            </a:r>
            <a:endParaRPr sz="13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/>
          <p:nvPr/>
        </p:nvSpPr>
        <p:spPr>
          <a:xfrm>
            <a:off x="1538806" y="2445542"/>
            <a:ext cx="476100" cy="382200"/>
          </a:xfrm>
          <a:custGeom>
            <a:rect b="b" l="l" r="r" t="t"/>
            <a:pathLst>
              <a:path extrusionOk="0" h="120000" w="120000">
                <a:moveTo>
                  <a:pt x="119932" y="89258"/>
                </a:moveTo>
                <a:lnTo>
                  <a:pt x="17337" y="0"/>
                </a:lnTo>
                <a:lnTo>
                  <a:pt x="17337" y="0"/>
                </a:lnTo>
                <a:cubicBezTo>
                  <a:pt x="12645" y="11178"/>
                  <a:pt x="6798" y="21848"/>
                  <a:pt x="0" y="30910"/>
                </a:cubicBezTo>
                <a:lnTo>
                  <a:pt x="102866" y="119915"/>
                </a:lnTo>
                <a:lnTo>
                  <a:pt x="102866" y="119915"/>
                </a:lnTo>
                <a:cubicBezTo>
                  <a:pt x="107762" y="108990"/>
                  <a:pt x="113609" y="98659"/>
                  <a:pt x="119932" y="89258"/>
                </a:cubicBezTo>
              </a:path>
            </a:pathLst>
          </a:custGeom>
          <a:solidFill>
            <a:srgbClr val="4E4E4E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9" name="Google Shape;189;p27"/>
          <p:cNvSpPr/>
          <p:nvPr/>
        </p:nvSpPr>
        <p:spPr>
          <a:xfrm>
            <a:off x="3129275" y="2419357"/>
            <a:ext cx="516600" cy="408300"/>
          </a:xfrm>
          <a:custGeom>
            <a:rect b="b" l="l" r="r" t="t"/>
            <a:pathLst>
              <a:path extrusionOk="0" h="120000" w="120000">
                <a:moveTo>
                  <a:pt x="103933" y="0"/>
                </a:moveTo>
                <a:lnTo>
                  <a:pt x="0" y="91228"/>
                </a:lnTo>
                <a:lnTo>
                  <a:pt x="0" y="91228"/>
                </a:lnTo>
                <a:cubicBezTo>
                  <a:pt x="6087" y="100264"/>
                  <a:pt x="11234" y="109696"/>
                  <a:pt x="15753" y="119920"/>
                </a:cubicBezTo>
                <a:lnTo>
                  <a:pt x="119937" y="28375"/>
                </a:lnTo>
                <a:lnTo>
                  <a:pt x="119937" y="28375"/>
                </a:lnTo>
                <a:cubicBezTo>
                  <a:pt x="113849" y="19894"/>
                  <a:pt x="108451" y="10224"/>
                  <a:pt x="103933" y="0"/>
                </a:cubicBezTo>
              </a:path>
            </a:pathLst>
          </a:custGeom>
          <a:solidFill>
            <a:srgbClr val="4E4E4E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0" name="Google Shape;190;p27"/>
          <p:cNvSpPr/>
          <p:nvPr/>
        </p:nvSpPr>
        <p:spPr>
          <a:xfrm>
            <a:off x="4414981" y="2419358"/>
            <a:ext cx="542700" cy="429600"/>
          </a:xfrm>
          <a:custGeom>
            <a:rect b="b" l="l" r="r" t="t"/>
            <a:pathLst>
              <a:path extrusionOk="0" h="120000" w="120000">
                <a:moveTo>
                  <a:pt x="119940" y="92354"/>
                </a:moveTo>
                <a:lnTo>
                  <a:pt x="14962" y="0"/>
                </a:lnTo>
                <a:lnTo>
                  <a:pt x="14962" y="0"/>
                </a:lnTo>
                <a:cubicBezTo>
                  <a:pt x="10909" y="9943"/>
                  <a:pt x="5782" y="18907"/>
                  <a:pt x="0" y="27495"/>
                </a:cubicBezTo>
                <a:lnTo>
                  <a:pt x="104739" y="119924"/>
                </a:lnTo>
                <a:lnTo>
                  <a:pt x="104739" y="119924"/>
                </a:lnTo>
                <a:cubicBezTo>
                  <a:pt x="109031" y="109905"/>
                  <a:pt x="114157" y="101016"/>
                  <a:pt x="119940" y="92354"/>
                </a:cubicBezTo>
              </a:path>
            </a:pathLst>
          </a:custGeom>
          <a:solidFill>
            <a:srgbClr val="4E4E4E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1" name="Google Shape;191;p27"/>
          <p:cNvSpPr/>
          <p:nvPr/>
        </p:nvSpPr>
        <p:spPr>
          <a:xfrm>
            <a:off x="876905" y="1908779"/>
            <a:ext cx="660600" cy="661800"/>
          </a:xfrm>
          <a:custGeom>
            <a:rect b="b" l="l" r="r" t="t"/>
            <a:pathLst>
              <a:path extrusionOk="0" h="120000" w="120000">
                <a:moveTo>
                  <a:pt x="119951" y="60048"/>
                </a:moveTo>
                <a:lnTo>
                  <a:pt x="119951" y="60048"/>
                </a:lnTo>
                <a:cubicBezTo>
                  <a:pt x="119951" y="93257"/>
                  <a:pt x="93099" y="119951"/>
                  <a:pt x="60073" y="119951"/>
                </a:cubicBezTo>
                <a:lnTo>
                  <a:pt x="60073" y="119951"/>
                </a:lnTo>
                <a:cubicBezTo>
                  <a:pt x="26704" y="119951"/>
                  <a:pt x="0" y="93257"/>
                  <a:pt x="0" y="60048"/>
                </a:cubicBezTo>
                <a:lnTo>
                  <a:pt x="0" y="60048"/>
                </a:lnTo>
                <a:cubicBezTo>
                  <a:pt x="0" y="26693"/>
                  <a:pt x="26704" y="0"/>
                  <a:pt x="60073" y="0"/>
                </a:cubicBezTo>
                <a:lnTo>
                  <a:pt x="60073" y="0"/>
                </a:lnTo>
                <a:cubicBezTo>
                  <a:pt x="93099" y="0"/>
                  <a:pt x="119951" y="26693"/>
                  <a:pt x="119951" y="60048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2" name="Google Shape;192;p27"/>
          <p:cNvSpPr/>
          <p:nvPr/>
        </p:nvSpPr>
        <p:spPr>
          <a:xfrm>
            <a:off x="1968566" y="2587170"/>
            <a:ext cx="1207200" cy="1208100"/>
          </a:xfrm>
          <a:custGeom>
            <a:rect b="b" l="l" r="r" t="t"/>
            <a:pathLst>
              <a:path extrusionOk="0" h="120000" w="120000">
                <a:moveTo>
                  <a:pt x="119973" y="59973"/>
                </a:moveTo>
                <a:lnTo>
                  <a:pt x="119973" y="59973"/>
                </a:lnTo>
                <a:cubicBezTo>
                  <a:pt x="119973" y="93056"/>
                  <a:pt x="93139" y="119973"/>
                  <a:pt x="59946" y="119973"/>
                </a:cubicBezTo>
                <a:lnTo>
                  <a:pt x="59946" y="119973"/>
                </a:lnTo>
                <a:cubicBezTo>
                  <a:pt x="26833" y="119973"/>
                  <a:pt x="0" y="93056"/>
                  <a:pt x="0" y="59973"/>
                </a:cubicBezTo>
                <a:lnTo>
                  <a:pt x="0" y="59973"/>
                </a:lnTo>
                <a:cubicBezTo>
                  <a:pt x="0" y="26809"/>
                  <a:pt x="26833" y="0"/>
                  <a:pt x="59946" y="0"/>
                </a:cubicBezTo>
                <a:lnTo>
                  <a:pt x="59946" y="0"/>
                </a:lnTo>
                <a:cubicBezTo>
                  <a:pt x="93139" y="0"/>
                  <a:pt x="119973" y="26809"/>
                  <a:pt x="119973" y="5997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3" name="Google Shape;193;p27"/>
          <p:cNvSpPr/>
          <p:nvPr/>
        </p:nvSpPr>
        <p:spPr>
          <a:xfrm>
            <a:off x="3634033" y="1781432"/>
            <a:ext cx="791700" cy="789000"/>
          </a:xfrm>
          <a:custGeom>
            <a:rect b="b" l="l" r="r" t="t"/>
            <a:pathLst>
              <a:path extrusionOk="0" h="120000" w="120000">
                <a:moveTo>
                  <a:pt x="119959" y="59897"/>
                </a:moveTo>
                <a:lnTo>
                  <a:pt x="119959" y="59897"/>
                </a:lnTo>
                <a:cubicBezTo>
                  <a:pt x="119959" y="93150"/>
                  <a:pt x="93101" y="119958"/>
                  <a:pt x="60061" y="119958"/>
                </a:cubicBezTo>
                <a:lnTo>
                  <a:pt x="60061" y="119958"/>
                </a:lnTo>
                <a:cubicBezTo>
                  <a:pt x="26898" y="119958"/>
                  <a:pt x="0" y="93150"/>
                  <a:pt x="0" y="59897"/>
                </a:cubicBezTo>
                <a:lnTo>
                  <a:pt x="0" y="59897"/>
                </a:lnTo>
                <a:cubicBezTo>
                  <a:pt x="0" y="26931"/>
                  <a:pt x="26898" y="0"/>
                  <a:pt x="60061" y="0"/>
                </a:cubicBezTo>
                <a:lnTo>
                  <a:pt x="60061" y="0"/>
                </a:lnTo>
                <a:cubicBezTo>
                  <a:pt x="93101" y="0"/>
                  <a:pt x="119959" y="26931"/>
                  <a:pt x="119959" y="59897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4" name="Google Shape;194;p27"/>
          <p:cNvSpPr/>
          <p:nvPr/>
        </p:nvSpPr>
        <p:spPr>
          <a:xfrm>
            <a:off x="4935218" y="2702616"/>
            <a:ext cx="841500" cy="841500"/>
          </a:xfrm>
          <a:custGeom>
            <a:rect b="b" l="l" r="r" t="t"/>
            <a:pathLst>
              <a:path extrusionOk="0" h="120000" w="120000">
                <a:moveTo>
                  <a:pt x="119961" y="59903"/>
                </a:moveTo>
                <a:lnTo>
                  <a:pt x="119961" y="59903"/>
                </a:lnTo>
                <a:cubicBezTo>
                  <a:pt x="119961" y="93166"/>
                  <a:pt x="93051" y="119961"/>
                  <a:pt x="59903" y="119961"/>
                </a:cubicBezTo>
                <a:lnTo>
                  <a:pt x="59903" y="119961"/>
                </a:lnTo>
                <a:cubicBezTo>
                  <a:pt x="26794" y="119961"/>
                  <a:pt x="0" y="93166"/>
                  <a:pt x="0" y="59903"/>
                </a:cubicBezTo>
                <a:lnTo>
                  <a:pt x="0" y="59903"/>
                </a:lnTo>
                <a:cubicBezTo>
                  <a:pt x="0" y="26910"/>
                  <a:pt x="26794" y="0"/>
                  <a:pt x="59903" y="0"/>
                </a:cubicBezTo>
                <a:lnTo>
                  <a:pt x="59903" y="0"/>
                </a:lnTo>
                <a:cubicBezTo>
                  <a:pt x="93051" y="0"/>
                  <a:pt x="119961" y="26910"/>
                  <a:pt x="119961" y="5990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5" name="Google Shape;195;p27"/>
          <p:cNvSpPr/>
          <p:nvPr/>
        </p:nvSpPr>
        <p:spPr>
          <a:xfrm>
            <a:off x="1223332" y="2130149"/>
            <a:ext cx="97500" cy="197700"/>
          </a:xfrm>
          <a:custGeom>
            <a:rect b="b" l="l" r="r" t="t"/>
            <a:pathLst>
              <a:path extrusionOk="0" h="120000" w="120000">
                <a:moveTo>
                  <a:pt x="119666" y="119836"/>
                </a:moveTo>
                <a:lnTo>
                  <a:pt x="68000" y="119836"/>
                </a:lnTo>
                <a:lnTo>
                  <a:pt x="68000" y="50491"/>
                </a:lnTo>
                <a:lnTo>
                  <a:pt x="69333" y="38688"/>
                </a:lnTo>
                <a:lnTo>
                  <a:pt x="69333" y="27049"/>
                </a:lnTo>
                <a:lnTo>
                  <a:pt x="69333" y="27049"/>
                </a:lnTo>
                <a:cubicBezTo>
                  <a:pt x="61000" y="30491"/>
                  <a:pt x="55000" y="34098"/>
                  <a:pt x="52666" y="34590"/>
                </a:cubicBezTo>
                <a:lnTo>
                  <a:pt x="24000" y="45737"/>
                </a:lnTo>
                <a:lnTo>
                  <a:pt x="0" y="30491"/>
                </a:lnTo>
                <a:lnTo>
                  <a:pt x="77666" y="0"/>
                </a:lnTo>
                <a:lnTo>
                  <a:pt x="119666" y="0"/>
                </a:lnTo>
                <a:lnTo>
                  <a:pt x="119666" y="119836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6" name="Google Shape;196;p27"/>
          <p:cNvSpPr/>
          <p:nvPr/>
        </p:nvSpPr>
        <p:spPr>
          <a:xfrm>
            <a:off x="4043556" y="2045648"/>
            <a:ext cx="178500" cy="265500"/>
          </a:xfrm>
          <a:custGeom>
            <a:rect b="b" l="l" r="r" t="t"/>
            <a:pathLst>
              <a:path extrusionOk="0" h="120000" w="120000">
                <a:moveTo>
                  <a:pt x="115279" y="27955"/>
                </a:moveTo>
                <a:lnTo>
                  <a:pt x="115279" y="27955"/>
                </a:lnTo>
                <a:cubicBezTo>
                  <a:pt x="115279" y="35401"/>
                  <a:pt x="112012" y="41505"/>
                  <a:pt x="105476" y="46388"/>
                </a:cubicBezTo>
                <a:lnTo>
                  <a:pt x="105476" y="46388"/>
                </a:lnTo>
                <a:cubicBezTo>
                  <a:pt x="98214" y="51637"/>
                  <a:pt x="89863" y="55178"/>
                  <a:pt x="77518" y="57253"/>
                </a:cubicBezTo>
                <a:lnTo>
                  <a:pt x="77518" y="57741"/>
                </a:lnTo>
                <a:lnTo>
                  <a:pt x="77518" y="57741"/>
                </a:lnTo>
                <a:cubicBezTo>
                  <a:pt x="91860" y="58596"/>
                  <a:pt x="102208" y="61281"/>
                  <a:pt x="109288" y="66042"/>
                </a:cubicBezTo>
                <a:lnTo>
                  <a:pt x="109288" y="66042"/>
                </a:lnTo>
                <a:cubicBezTo>
                  <a:pt x="117095" y="70925"/>
                  <a:pt x="119818" y="77029"/>
                  <a:pt x="119818" y="84476"/>
                </a:cubicBezTo>
                <a:lnTo>
                  <a:pt x="119818" y="84476"/>
                </a:lnTo>
                <a:cubicBezTo>
                  <a:pt x="119818" y="95340"/>
                  <a:pt x="114553" y="104618"/>
                  <a:pt x="102208" y="111088"/>
                </a:cubicBezTo>
                <a:lnTo>
                  <a:pt x="102208" y="111088"/>
                </a:lnTo>
                <a:cubicBezTo>
                  <a:pt x="90408" y="116826"/>
                  <a:pt x="72254" y="119877"/>
                  <a:pt x="50105" y="119877"/>
                </a:cubicBezTo>
                <a:lnTo>
                  <a:pt x="50105" y="119877"/>
                </a:lnTo>
                <a:cubicBezTo>
                  <a:pt x="31225" y="119877"/>
                  <a:pt x="14341" y="118168"/>
                  <a:pt x="0" y="114262"/>
                </a:cubicBezTo>
                <a:lnTo>
                  <a:pt x="0" y="92777"/>
                </a:lnTo>
                <a:lnTo>
                  <a:pt x="0" y="92777"/>
                </a:lnTo>
                <a:cubicBezTo>
                  <a:pt x="7080" y="95340"/>
                  <a:pt x="13615" y="97171"/>
                  <a:pt x="22148" y="98392"/>
                </a:cubicBezTo>
                <a:lnTo>
                  <a:pt x="22148" y="98392"/>
                </a:lnTo>
                <a:cubicBezTo>
                  <a:pt x="30680" y="100223"/>
                  <a:pt x="37760" y="100590"/>
                  <a:pt x="46293" y="100590"/>
                </a:cubicBezTo>
                <a:lnTo>
                  <a:pt x="46293" y="100590"/>
                </a:lnTo>
                <a:cubicBezTo>
                  <a:pt x="58638" y="100590"/>
                  <a:pt x="67715" y="98880"/>
                  <a:pt x="72980" y="96683"/>
                </a:cubicBezTo>
                <a:lnTo>
                  <a:pt x="72980" y="96683"/>
                </a:lnTo>
                <a:cubicBezTo>
                  <a:pt x="78789" y="93631"/>
                  <a:pt x="82057" y="89237"/>
                  <a:pt x="82057" y="83133"/>
                </a:cubicBezTo>
                <a:lnTo>
                  <a:pt x="82057" y="83133"/>
                </a:lnTo>
                <a:cubicBezTo>
                  <a:pt x="82057" y="77884"/>
                  <a:pt x="78063" y="73977"/>
                  <a:pt x="71527" y="71291"/>
                </a:cubicBezTo>
                <a:lnTo>
                  <a:pt x="71527" y="71291"/>
                </a:lnTo>
                <a:cubicBezTo>
                  <a:pt x="65173" y="69094"/>
                  <a:pt x="54644" y="67751"/>
                  <a:pt x="40302" y="67751"/>
                </a:cubicBezTo>
                <a:lnTo>
                  <a:pt x="26686" y="67751"/>
                </a:lnTo>
                <a:lnTo>
                  <a:pt x="26686" y="48952"/>
                </a:lnTo>
                <a:lnTo>
                  <a:pt x="40302" y="48952"/>
                </a:lnTo>
                <a:lnTo>
                  <a:pt x="40302" y="48952"/>
                </a:lnTo>
                <a:cubicBezTo>
                  <a:pt x="53373" y="48952"/>
                  <a:pt x="63721" y="47731"/>
                  <a:pt x="69712" y="45534"/>
                </a:cubicBezTo>
                <a:lnTo>
                  <a:pt x="69712" y="45534"/>
                </a:lnTo>
                <a:cubicBezTo>
                  <a:pt x="75521" y="42848"/>
                  <a:pt x="78789" y="39308"/>
                  <a:pt x="78789" y="33204"/>
                </a:cubicBezTo>
                <a:lnTo>
                  <a:pt x="78789" y="33204"/>
                </a:lnTo>
                <a:cubicBezTo>
                  <a:pt x="78789" y="24537"/>
                  <a:pt x="70257" y="20142"/>
                  <a:pt x="54644" y="20142"/>
                </a:cubicBezTo>
                <a:lnTo>
                  <a:pt x="54644" y="20142"/>
                </a:lnTo>
                <a:cubicBezTo>
                  <a:pt x="48835" y="20142"/>
                  <a:pt x="42299" y="20996"/>
                  <a:pt x="36490" y="21851"/>
                </a:cubicBezTo>
                <a:lnTo>
                  <a:pt x="36490" y="21851"/>
                </a:lnTo>
                <a:cubicBezTo>
                  <a:pt x="31225" y="23560"/>
                  <a:pt x="24689" y="25391"/>
                  <a:pt x="16883" y="28443"/>
                </a:cubicBezTo>
                <a:lnTo>
                  <a:pt x="726" y="11353"/>
                </a:lnTo>
                <a:lnTo>
                  <a:pt x="726" y="11353"/>
                </a:lnTo>
                <a:cubicBezTo>
                  <a:pt x="15612" y="3906"/>
                  <a:pt x="35219" y="0"/>
                  <a:pt x="57367" y="0"/>
                </a:cubicBezTo>
                <a:lnTo>
                  <a:pt x="57367" y="0"/>
                </a:lnTo>
                <a:cubicBezTo>
                  <a:pt x="74795" y="0"/>
                  <a:pt x="89137" y="2197"/>
                  <a:pt x="99667" y="7446"/>
                </a:cubicBezTo>
                <a:lnTo>
                  <a:pt x="99667" y="7446"/>
                </a:lnTo>
                <a:cubicBezTo>
                  <a:pt x="110015" y="12207"/>
                  <a:pt x="115279" y="19287"/>
                  <a:pt x="115279" y="27955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7" name="Google Shape;197;p27"/>
          <p:cNvSpPr/>
          <p:nvPr/>
        </p:nvSpPr>
        <p:spPr>
          <a:xfrm>
            <a:off x="5362596" y="2984684"/>
            <a:ext cx="216600" cy="284400"/>
          </a:xfrm>
          <a:custGeom>
            <a:rect b="b" l="l" r="r" t="t"/>
            <a:pathLst>
              <a:path extrusionOk="0" h="120000" w="120000">
                <a:moveTo>
                  <a:pt x="119850" y="95431"/>
                </a:moveTo>
                <a:lnTo>
                  <a:pt x="100524" y="95431"/>
                </a:lnTo>
                <a:lnTo>
                  <a:pt x="100524" y="119886"/>
                </a:lnTo>
                <a:lnTo>
                  <a:pt x="67715" y="119886"/>
                </a:lnTo>
                <a:lnTo>
                  <a:pt x="67715" y="95431"/>
                </a:lnTo>
                <a:lnTo>
                  <a:pt x="0" y="95431"/>
                </a:lnTo>
                <a:lnTo>
                  <a:pt x="0" y="77459"/>
                </a:lnTo>
                <a:lnTo>
                  <a:pt x="69812" y="0"/>
                </a:lnTo>
                <a:lnTo>
                  <a:pt x="100524" y="0"/>
                </a:lnTo>
                <a:lnTo>
                  <a:pt x="100524" y="75412"/>
                </a:lnTo>
                <a:lnTo>
                  <a:pt x="119850" y="75412"/>
                </a:lnTo>
                <a:lnTo>
                  <a:pt x="119850" y="95431"/>
                </a:lnTo>
                <a:close/>
                <a:moveTo>
                  <a:pt x="67715" y="75412"/>
                </a:moveTo>
                <a:lnTo>
                  <a:pt x="67715" y="55052"/>
                </a:lnTo>
                <a:lnTo>
                  <a:pt x="67715" y="55052"/>
                </a:lnTo>
                <a:cubicBezTo>
                  <a:pt x="67715" y="51753"/>
                  <a:pt x="67715" y="46407"/>
                  <a:pt x="68314" y="40379"/>
                </a:cubicBezTo>
                <a:lnTo>
                  <a:pt x="68314" y="40379"/>
                </a:lnTo>
                <a:cubicBezTo>
                  <a:pt x="68764" y="33781"/>
                  <a:pt x="68764" y="29687"/>
                  <a:pt x="69363" y="28890"/>
                </a:cubicBezTo>
                <a:lnTo>
                  <a:pt x="68314" y="28890"/>
                </a:lnTo>
                <a:lnTo>
                  <a:pt x="68314" y="28890"/>
                </a:lnTo>
                <a:cubicBezTo>
                  <a:pt x="65617" y="33440"/>
                  <a:pt x="62921" y="37876"/>
                  <a:pt x="59176" y="41971"/>
                </a:cubicBezTo>
                <a:lnTo>
                  <a:pt x="29662" y="75412"/>
                </a:lnTo>
                <a:lnTo>
                  <a:pt x="67715" y="754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8" name="Google Shape;198;p27"/>
          <p:cNvSpPr/>
          <p:nvPr/>
        </p:nvSpPr>
        <p:spPr>
          <a:xfrm>
            <a:off x="2594754" y="2979923"/>
            <a:ext cx="288000" cy="417600"/>
          </a:xfrm>
          <a:custGeom>
            <a:rect b="b" l="l" r="r" t="t"/>
            <a:pathLst>
              <a:path extrusionOk="0" h="120000" w="120000">
                <a:moveTo>
                  <a:pt x="119887" y="119922"/>
                </a:moveTo>
                <a:lnTo>
                  <a:pt x="336" y="119922"/>
                </a:lnTo>
                <a:lnTo>
                  <a:pt x="336" y="102658"/>
                </a:lnTo>
                <a:lnTo>
                  <a:pt x="42993" y="72696"/>
                </a:lnTo>
                <a:lnTo>
                  <a:pt x="42993" y="72696"/>
                </a:lnTo>
                <a:cubicBezTo>
                  <a:pt x="55902" y="63561"/>
                  <a:pt x="64321" y="57445"/>
                  <a:pt x="68362" y="54116"/>
                </a:cubicBezTo>
                <a:lnTo>
                  <a:pt x="68362" y="54116"/>
                </a:lnTo>
                <a:cubicBezTo>
                  <a:pt x="71955" y="50477"/>
                  <a:pt x="74873" y="47148"/>
                  <a:pt x="76445" y="44361"/>
                </a:cubicBezTo>
                <a:lnTo>
                  <a:pt x="76445" y="44361"/>
                </a:lnTo>
                <a:cubicBezTo>
                  <a:pt x="78465" y="41032"/>
                  <a:pt x="79251" y="38245"/>
                  <a:pt x="79251" y="34916"/>
                </a:cubicBezTo>
                <a:lnTo>
                  <a:pt x="79251" y="34916"/>
                </a:lnTo>
                <a:cubicBezTo>
                  <a:pt x="79251" y="30503"/>
                  <a:pt x="77231" y="26864"/>
                  <a:pt x="73638" y="24387"/>
                </a:cubicBezTo>
                <a:lnTo>
                  <a:pt x="73638" y="24387"/>
                </a:lnTo>
                <a:cubicBezTo>
                  <a:pt x="69597" y="22219"/>
                  <a:pt x="64770" y="20825"/>
                  <a:pt x="58372" y="20825"/>
                </a:cubicBezTo>
                <a:lnTo>
                  <a:pt x="58372" y="20825"/>
                </a:lnTo>
                <a:cubicBezTo>
                  <a:pt x="51861" y="20825"/>
                  <a:pt x="45014" y="21909"/>
                  <a:pt x="38952" y="24154"/>
                </a:cubicBezTo>
                <a:lnTo>
                  <a:pt x="38952" y="24154"/>
                </a:lnTo>
                <a:cubicBezTo>
                  <a:pt x="33002" y="26322"/>
                  <a:pt x="26155" y="29109"/>
                  <a:pt x="19644" y="32980"/>
                </a:cubicBezTo>
                <a:lnTo>
                  <a:pt x="0" y="17187"/>
                </a:lnTo>
                <a:lnTo>
                  <a:pt x="0" y="17187"/>
                </a:lnTo>
                <a:cubicBezTo>
                  <a:pt x="7970" y="11922"/>
                  <a:pt x="15266" y="8593"/>
                  <a:pt x="20542" y="6348"/>
                </a:cubicBezTo>
                <a:lnTo>
                  <a:pt x="20542" y="6348"/>
                </a:lnTo>
                <a:cubicBezTo>
                  <a:pt x="26155" y="4103"/>
                  <a:pt x="32553" y="3019"/>
                  <a:pt x="38615" y="1935"/>
                </a:cubicBezTo>
                <a:lnTo>
                  <a:pt x="38615" y="1935"/>
                </a:lnTo>
                <a:cubicBezTo>
                  <a:pt x="45463" y="774"/>
                  <a:pt x="52647" y="0"/>
                  <a:pt x="60729" y="0"/>
                </a:cubicBezTo>
                <a:lnTo>
                  <a:pt x="60729" y="0"/>
                </a:lnTo>
                <a:cubicBezTo>
                  <a:pt x="71618" y="0"/>
                  <a:pt x="81272" y="1393"/>
                  <a:pt x="88905" y="3870"/>
                </a:cubicBezTo>
                <a:lnTo>
                  <a:pt x="88905" y="3870"/>
                </a:lnTo>
                <a:cubicBezTo>
                  <a:pt x="97324" y="6658"/>
                  <a:pt x="103386" y="10529"/>
                  <a:pt x="108213" y="15483"/>
                </a:cubicBezTo>
                <a:lnTo>
                  <a:pt x="108213" y="15483"/>
                </a:lnTo>
                <a:cubicBezTo>
                  <a:pt x="112703" y="20206"/>
                  <a:pt x="115060" y="25780"/>
                  <a:pt x="115060" y="31896"/>
                </a:cubicBezTo>
                <a:lnTo>
                  <a:pt x="115060" y="31896"/>
                </a:lnTo>
                <a:cubicBezTo>
                  <a:pt x="115060" y="37470"/>
                  <a:pt x="113826" y="42735"/>
                  <a:pt x="110682" y="47458"/>
                </a:cubicBezTo>
                <a:lnTo>
                  <a:pt x="110682" y="47458"/>
                </a:lnTo>
                <a:cubicBezTo>
                  <a:pt x="108213" y="52180"/>
                  <a:pt x="104172" y="56903"/>
                  <a:pt x="98110" y="62167"/>
                </a:cubicBezTo>
                <a:lnTo>
                  <a:pt x="98110" y="62167"/>
                </a:lnTo>
                <a:cubicBezTo>
                  <a:pt x="92160" y="66890"/>
                  <a:pt x="82057" y="74400"/>
                  <a:pt x="67577" y="83535"/>
                </a:cubicBezTo>
                <a:lnTo>
                  <a:pt x="45463" y="97703"/>
                </a:lnTo>
                <a:lnTo>
                  <a:pt x="45463" y="99096"/>
                </a:lnTo>
                <a:lnTo>
                  <a:pt x="119887" y="99096"/>
                </a:lnTo>
                <a:lnTo>
                  <a:pt x="119887" y="119922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9" name="Google Shape;199;p27"/>
          <p:cNvSpPr txBox="1"/>
          <p:nvPr/>
        </p:nvSpPr>
        <p:spPr>
          <a:xfrm>
            <a:off x="3001725" y="465475"/>
            <a:ext cx="33483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OUR APPROACH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0" name="Google Shape;200;p27"/>
          <p:cNvSpPr txBox="1"/>
          <p:nvPr/>
        </p:nvSpPr>
        <p:spPr>
          <a:xfrm>
            <a:off x="3399751" y="2881827"/>
            <a:ext cx="13053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 SemiBold"/>
                <a:ea typeface="Nunito SemiBold"/>
                <a:cs typeface="Nunito SemiBold"/>
                <a:sym typeface="Nunito SemiBold"/>
              </a:rPr>
              <a:t>Data Cleaning</a:t>
            </a:r>
            <a:endParaRPr sz="13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 SemiBold"/>
                <a:ea typeface="Nunito SemiBold"/>
                <a:cs typeface="Nunito SemiBold"/>
                <a:sym typeface="Nunito SemiBold"/>
              </a:rPr>
              <a:t>and</a:t>
            </a:r>
            <a:endParaRPr sz="13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 SemiBold"/>
                <a:ea typeface="Nunito SemiBold"/>
                <a:cs typeface="Nunito SemiBold"/>
                <a:sym typeface="Nunito SemiBold"/>
              </a:rPr>
              <a:t>Visual analytics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4701288" y="2050054"/>
            <a:ext cx="13053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 SemiBold"/>
                <a:ea typeface="Nunito SemiBold"/>
                <a:cs typeface="Nunito SemiBold"/>
                <a:sym typeface="Nunito SemiBold"/>
              </a:rPr>
              <a:t> Overview of Important Variables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2" name="Google Shape;202;p27"/>
          <p:cNvSpPr txBox="1"/>
          <p:nvPr/>
        </p:nvSpPr>
        <p:spPr>
          <a:xfrm>
            <a:off x="1933113" y="2130156"/>
            <a:ext cx="13053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 SemiBold"/>
                <a:ea typeface="Nunito SemiBold"/>
                <a:cs typeface="Nunito SemiBold"/>
                <a:sym typeface="Nunito SemiBold"/>
              </a:rPr>
              <a:t>Explore the data </a:t>
            </a:r>
            <a:endParaRPr sz="13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3" name="Google Shape;203;p27"/>
          <p:cNvSpPr txBox="1"/>
          <p:nvPr/>
        </p:nvSpPr>
        <p:spPr>
          <a:xfrm>
            <a:off x="569188" y="2881827"/>
            <a:ext cx="13053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 SemiBold"/>
                <a:ea typeface="Nunito SemiBold"/>
                <a:cs typeface="Nunito SemiBold"/>
                <a:sym typeface="Nunito SemiBold"/>
              </a:rPr>
              <a:t>Load the</a:t>
            </a:r>
            <a:endParaRPr sz="13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 SemiBold"/>
                <a:ea typeface="Nunito SemiBold"/>
                <a:cs typeface="Nunito SemiBold"/>
                <a:sym typeface="Nunito SemiBold"/>
              </a:rPr>
              <a:t>Data with</a:t>
            </a:r>
            <a:endParaRPr sz="13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 SemiBold"/>
                <a:ea typeface="Nunito SemiBold"/>
                <a:cs typeface="Nunito SemiBold"/>
                <a:sym typeface="Nunito SemiBold"/>
              </a:rPr>
              <a:t>appropriate</a:t>
            </a:r>
            <a:endParaRPr sz="13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 SemiBold"/>
                <a:ea typeface="Nunito SemiBold"/>
                <a:cs typeface="Nunito SemiBold"/>
                <a:sym typeface="Nunito SemiBold"/>
              </a:rPr>
              <a:t>libraries</a:t>
            </a:r>
            <a:endParaRPr sz="13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4" name="Google Shape;204;p27"/>
          <p:cNvSpPr txBox="1"/>
          <p:nvPr/>
        </p:nvSpPr>
        <p:spPr>
          <a:xfrm rot="-5400000">
            <a:off x="823300" y="2067450"/>
            <a:ext cx="568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PHASE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05" name="Google Shape;205;p27"/>
          <p:cNvSpPr/>
          <p:nvPr/>
        </p:nvSpPr>
        <p:spPr>
          <a:xfrm>
            <a:off x="5777400" y="2490407"/>
            <a:ext cx="516600" cy="408300"/>
          </a:xfrm>
          <a:custGeom>
            <a:rect b="b" l="l" r="r" t="t"/>
            <a:pathLst>
              <a:path extrusionOk="0" h="120000" w="120000">
                <a:moveTo>
                  <a:pt x="103933" y="0"/>
                </a:moveTo>
                <a:lnTo>
                  <a:pt x="0" y="91228"/>
                </a:lnTo>
                <a:lnTo>
                  <a:pt x="0" y="91228"/>
                </a:lnTo>
                <a:cubicBezTo>
                  <a:pt x="6087" y="100264"/>
                  <a:pt x="11234" y="109696"/>
                  <a:pt x="15753" y="119920"/>
                </a:cubicBezTo>
                <a:lnTo>
                  <a:pt x="119937" y="28375"/>
                </a:lnTo>
                <a:lnTo>
                  <a:pt x="119937" y="28375"/>
                </a:lnTo>
                <a:cubicBezTo>
                  <a:pt x="113849" y="19894"/>
                  <a:pt x="108451" y="10224"/>
                  <a:pt x="103933" y="0"/>
                </a:cubicBezTo>
              </a:path>
            </a:pathLst>
          </a:custGeom>
          <a:solidFill>
            <a:srgbClr val="4E4E4E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6" name="Google Shape;206;p27"/>
          <p:cNvSpPr/>
          <p:nvPr/>
        </p:nvSpPr>
        <p:spPr>
          <a:xfrm>
            <a:off x="7063106" y="2490408"/>
            <a:ext cx="542700" cy="429600"/>
          </a:xfrm>
          <a:custGeom>
            <a:rect b="b" l="l" r="r" t="t"/>
            <a:pathLst>
              <a:path extrusionOk="0" h="120000" w="120000">
                <a:moveTo>
                  <a:pt x="119940" y="92354"/>
                </a:moveTo>
                <a:lnTo>
                  <a:pt x="14962" y="0"/>
                </a:lnTo>
                <a:lnTo>
                  <a:pt x="14962" y="0"/>
                </a:lnTo>
                <a:cubicBezTo>
                  <a:pt x="10909" y="9943"/>
                  <a:pt x="5782" y="18907"/>
                  <a:pt x="0" y="27495"/>
                </a:cubicBezTo>
                <a:lnTo>
                  <a:pt x="104739" y="119924"/>
                </a:lnTo>
                <a:lnTo>
                  <a:pt x="104739" y="119924"/>
                </a:lnTo>
                <a:cubicBezTo>
                  <a:pt x="109031" y="109905"/>
                  <a:pt x="114157" y="101016"/>
                  <a:pt x="119940" y="92354"/>
                </a:cubicBezTo>
              </a:path>
            </a:pathLst>
          </a:custGeom>
          <a:solidFill>
            <a:srgbClr val="4E4E4E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7" name="Google Shape;207;p27"/>
          <p:cNvSpPr/>
          <p:nvPr/>
        </p:nvSpPr>
        <p:spPr>
          <a:xfrm>
            <a:off x="6282158" y="1852482"/>
            <a:ext cx="791700" cy="789000"/>
          </a:xfrm>
          <a:custGeom>
            <a:rect b="b" l="l" r="r" t="t"/>
            <a:pathLst>
              <a:path extrusionOk="0" h="120000" w="120000">
                <a:moveTo>
                  <a:pt x="119959" y="59897"/>
                </a:moveTo>
                <a:lnTo>
                  <a:pt x="119959" y="59897"/>
                </a:lnTo>
                <a:cubicBezTo>
                  <a:pt x="119959" y="93150"/>
                  <a:pt x="93101" y="119958"/>
                  <a:pt x="60061" y="119958"/>
                </a:cubicBezTo>
                <a:lnTo>
                  <a:pt x="60061" y="119958"/>
                </a:lnTo>
                <a:cubicBezTo>
                  <a:pt x="26898" y="119958"/>
                  <a:pt x="0" y="93150"/>
                  <a:pt x="0" y="59897"/>
                </a:cubicBezTo>
                <a:lnTo>
                  <a:pt x="0" y="59897"/>
                </a:lnTo>
                <a:cubicBezTo>
                  <a:pt x="0" y="26931"/>
                  <a:pt x="26898" y="0"/>
                  <a:pt x="60061" y="0"/>
                </a:cubicBezTo>
                <a:lnTo>
                  <a:pt x="60061" y="0"/>
                </a:lnTo>
                <a:cubicBezTo>
                  <a:pt x="93101" y="0"/>
                  <a:pt x="119959" y="26931"/>
                  <a:pt x="119959" y="59897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8" name="Google Shape;208;p27"/>
          <p:cNvSpPr/>
          <p:nvPr/>
        </p:nvSpPr>
        <p:spPr>
          <a:xfrm>
            <a:off x="7583343" y="2773666"/>
            <a:ext cx="841500" cy="841500"/>
          </a:xfrm>
          <a:custGeom>
            <a:rect b="b" l="l" r="r" t="t"/>
            <a:pathLst>
              <a:path extrusionOk="0" h="120000" w="120000">
                <a:moveTo>
                  <a:pt x="119961" y="59903"/>
                </a:moveTo>
                <a:lnTo>
                  <a:pt x="119961" y="59903"/>
                </a:lnTo>
                <a:cubicBezTo>
                  <a:pt x="119961" y="93166"/>
                  <a:pt x="93051" y="119961"/>
                  <a:pt x="59903" y="119961"/>
                </a:cubicBezTo>
                <a:lnTo>
                  <a:pt x="59903" y="119961"/>
                </a:lnTo>
                <a:cubicBezTo>
                  <a:pt x="26794" y="119961"/>
                  <a:pt x="0" y="93166"/>
                  <a:pt x="0" y="59903"/>
                </a:cubicBezTo>
                <a:lnTo>
                  <a:pt x="0" y="59903"/>
                </a:lnTo>
                <a:cubicBezTo>
                  <a:pt x="0" y="26910"/>
                  <a:pt x="26794" y="0"/>
                  <a:pt x="59903" y="0"/>
                </a:cubicBezTo>
                <a:lnTo>
                  <a:pt x="59903" y="0"/>
                </a:lnTo>
                <a:cubicBezTo>
                  <a:pt x="93051" y="0"/>
                  <a:pt x="119961" y="26910"/>
                  <a:pt x="119961" y="5990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9" name="Google Shape;209;p27"/>
          <p:cNvSpPr txBox="1"/>
          <p:nvPr/>
        </p:nvSpPr>
        <p:spPr>
          <a:xfrm>
            <a:off x="6047876" y="2952877"/>
            <a:ext cx="13053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 SemiBold"/>
                <a:ea typeface="Nunito SemiBold"/>
                <a:cs typeface="Nunito SemiBold"/>
                <a:sym typeface="Nunito SemiBold"/>
              </a:rPr>
              <a:t>Data Modeling and Trends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0" name="Google Shape;210;p27"/>
          <p:cNvSpPr txBox="1"/>
          <p:nvPr/>
        </p:nvSpPr>
        <p:spPr>
          <a:xfrm>
            <a:off x="7374750" y="2211875"/>
            <a:ext cx="13968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Nunito SemiBold"/>
                <a:ea typeface="Nunito SemiBold"/>
                <a:cs typeface="Nunito SemiBold"/>
                <a:sym typeface="Nunito SemiBold"/>
              </a:rPr>
              <a:t>Conclusion and Recommendation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1" name="Google Shape;211;p27"/>
          <p:cNvSpPr txBox="1"/>
          <p:nvPr/>
        </p:nvSpPr>
        <p:spPr>
          <a:xfrm rot="-5400000">
            <a:off x="2148950" y="3032875"/>
            <a:ext cx="568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PHASE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12" name="Google Shape;212;p27"/>
          <p:cNvSpPr txBox="1"/>
          <p:nvPr/>
        </p:nvSpPr>
        <p:spPr>
          <a:xfrm rot="-5400000">
            <a:off x="3630225" y="1946125"/>
            <a:ext cx="661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PHASE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13" name="Google Shape;213;p27"/>
          <p:cNvSpPr txBox="1"/>
          <p:nvPr/>
        </p:nvSpPr>
        <p:spPr>
          <a:xfrm rot="-5400000">
            <a:off x="4956975" y="2965325"/>
            <a:ext cx="568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PHASE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14" name="Google Shape;214;p27"/>
          <p:cNvSpPr txBox="1"/>
          <p:nvPr/>
        </p:nvSpPr>
        <p:spPr>
          <a:xfrm rot="-5400000">
            <a:off x="6306950" y="2067450"/>
            <a:ext cx="597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PHASE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15" name="Google Shape;215;p27"/>
          <p:cNvSpPr txBox="1"/>
          <p:nvPr/>
        </p:nvSpPr>
        <p:spPr>
          <a:xfrm>
            <a:off x="6601425" y="1939175"/>
            <a:ext cx="178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5</a:t>
            </a:r>
            <a:endParaRPr b="1" sz="280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16" name="Google Shape;216;p27"/>
          <p:cNvSpPr txBox="1"/>
          <p:nvPr/>
        </p:nvSpPr>
        <p:spPr>
          <a:xfrm>
            <a:off x="7887700" y="2886625"/>
            <a:ext cx="288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6</a:t>
            </a:r>
            <a:endParaRPr b="1" sz="280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17" name="Google Shape;217;p27"/>
          <p:cNvSpPr txBox="1"/>
          <p:nvPr/>
        </p:nvSpPr>
        <p:spPr>
          <a:xfrm rot="-5400000">
            <a:off x="7559250" y="2961825"/>
            <a:ext cx="661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PHASE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8"/>
          <p:cNvGrpSpPr/>
          <p:nvPr/>
        </p:nvGrpSpPr>
        <p:grpSpPr>
          <a:xfrm>
            <a:off x="953110" y="1599382"/>
            <a:ext cx="6224687" cy="619845"/>
            <a:chOff x="943723" y="3783775"/>
            <a:chExt cx="4417805" cy="806985"/>
          </a:xfrm>
        </p:grpSpPr>
        <p:sp>
          <p:nvSpPr>
            <p:cNvPr id="223" name="Google Shape;223;p28"/>
            <p:cNvSpPr/>
            <p:nvPr/>
          </p:nvSpPr>
          <p:spPr>
            <a:xfrm>
              <a:off x="943723" y="3783775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1632122" y="3783788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943723" y="3783788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3335463" y="3783788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W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ithout</a:t>
              </a: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hypertension</a:t>
              </a: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4354429" y="3783788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H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aving bachelors degree</a:t>
              </a: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1074670" y="391636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1739102" y="391636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Non Smoker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0" name="Google Shape;230;p28"/>
          <p:cNvGrpSpPr/>
          <p:nvPr/>
        </p:nvGrpSpPr>
        <p:grpSpPr>
          <a:xfrm>
            <a:off x="953110" y="2125741"/>
            <a:ext cx="6224687" cy="619895"/>
            <a:chOff x="943723" y="4469050"/>
            <a:chExt cx="4417805" cy="807050"/>
          </a:xfrm>
        </p:grpSpPr>
        <p:sp>
          <p:nvSpPr>
            <p:cNvPr id="231" name="Google Shape;231;p28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M</a:t>
              </a:r>
              <a:r>
                <a:rPr lang="en" sz="1000">
                  <a:solidFill>
                    <a:schemeClr val="lt1"/>
                  </a:solidFill>
                </a:rPr>
                <a:t>arried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L</a:t>
              </a:r>
              <a:r>
                <a:rPr lang="en" sz="1000">
                  <a:solidFill>
                    <a:schemeClr val="lt1"/>
                  </a:solidFill>
                </a:rPr>
                <a:t>iving in urban setting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1074670" y="4601691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1739102" y="46017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Non Smoker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8" name="Google Shape;238;p28"/>
          <p:cNvGrpSpPr/>
          <p:nvPr/>
        </p:nvGrpSpPr>
        <p:grpSpPr>
          <a:xfrm>
            <a:off x="952459" y="2652121"/>
            <a:ext cx="6224687" cy="619870"/>
            <a:chOff x="943723" y="4469050"/>
            <a:chExt cx="4417805" cy="807017"/>
          </a:xfrm>
        </p:grpSpPr>
        <p:sp>
          <p:nvSpPr>
            <p:cNvPr id="239" name="Google Shape;239;p28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M</a:t>
              </a:r>
              <a:r>
                <a:rPr lang="en" sz="1000">
                  <a:solidFill>
                    <a:schemeClr val="lt1"/>
                  </a:solidFill>
                </a:rPr>
                <a:t>arried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G</a:t>
              </a:r>
              <a:r>
                <a:rPr lang="en" sz="1000">
                  <a:solidFill>
                    <a:schemeClr val="lt1"/>
                  </a:solidFill>
                </a:rPr>
                <a:t>etting yearly physical test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1074661" y="4601659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1739093" y="4601667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Non Smoker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46" name="Google Shape;246;p28"/>
          <p:cNvSpPr txBox="1"/>
          <p:nvPr/>
        </p:nvSpPr>
        <p:spPr>
          <a:xfrm>
            <a:off x="153075" y="409750"/>
            <a:ext cx="87765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COMBINATIONS THAT ARE LEAST EXPENSIVE 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247" name="Google Shape;247;p28"/>
          <p:cNvGrpSpPr/>
          <p:nvPr/>
        </p:nvGrpSpPr>
        <p:grpSpPr>
          <a:xfrm>
            <a:off x="953110" y="1073022"/>
            <a:ext cx="4788965" cy="568958"/>
            <a:chOff x="943723" y="3098500"/>
            <a:chExt cx="3398839" cy="740734"/>
          </a:xfrm>
        </p:grpSpPr>
        <p:sp>
          <p:nvSpPr>
            <p:cNvPr id="248" name="Google Shape;248;p28"/>
            <p:cNvSpPr/>
            <p:nvPr/>
          </p:nvSpPr>
          <p:spPr>
            <a:xfrm>
              <a:off x="943723" y="3098500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1632122" y="3098513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943723" y="3098513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3335463" y="309851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W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ithout children</a:t>
              </a: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1074670" y="3231125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1739102" y="3164834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Non Smoker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4" name="Google Shape;254;p28"/>
          <p:cNvGrpSpPr/>
          <p:nvPr/>
        </p:nvGrpSpPr>
        <p:grpSpPr>
          <a:xfrm>
            <a:off x="953104" y="3178500"/>
            <a:ext cx="6224687" cy="568895"/>
            <a:chOff x="943723" y="4469050"/>
            <a:chExt cx="4417805" cy="740652"/>
          </a:xfrm>
        </p:grpSpPr>
        <p:sp>
          <p:nvSpPr>
            <p:cNvPr id="255" name="Google Shape;255;p28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lt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Having bachelors degree</a:t>
              </a:r>
              <a:endParaRPr sz="1000">
                <a:solidFill>
                  <a:schemeClr val="lt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G</a:t>
              </a:r>
              <a:r>
                <a:rPr lang="en" sz="1000">
                  <a:solidFill>
                    <a:schemeClr val="lt1"/>
                  </a:solidFill>
                </a:rPr>
                <a:t>etting yearly physical test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1074670" y="4601675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1739093" y="4535302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Non Smoke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2" name="Google Shape;262;p28"/>
          <p:cNvGrpSpPr/>
          <p:nvPr/>
        </p:nvGrpSpPr>
        <p:grpSpPr>
          <a:xfrm>
            <a:off x="952454" y="3704875"/>
            <a:ext cx="6224687" cy="518020"/>
            <a:chOff x="943723" y="4469050"/>
            <a:chExt cx="4417805" cy="674417"/>
          </a:xfrm>
        </p:grpSpPr>
        <p:sp>
          <p:nvSpPr>
            <p:cNvPr id="263" name="Google Shape;263;p28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lt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Hypertension</a:t>
              </a:r>
              <a:endParaRPr sz="1000">
                <a:solidFill>
                  <a:schemeClr val="lt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4354429" y="4469063"/>
              <a:ext cx="1007100" cy="6744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Married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1074670" y="4601642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6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1739093" y="4469067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Non Smoker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9"/>
          <p:cNvPicPr preferRelativeResize="0"/>
          <p:nvPr/>
        </p:nvPicPr>
        <p:blipFill rotWithShape="1">
          <a:blip r:embed="rId3">
            <a:alphaModFix/>
          </a:blip>
          <a:srcRect b="0" l="14713" r="14720" t="0"/>
          <a:stretch/>
        </p:blipFill>
        <p:spPr>
          <a:xfrm>
            <a:off x="3468826" y="0"/>
            <a:ext cx="5675184" cy="51435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cubicBezTo>
                  <a:pt x="3358" y="3729"/>
                  <a:pt x="5435" y="8863"/>
                  <a:pt x="5435" y="14535"/>
                </a:cubicBezTo>
                <a:cubicBezTo>
                  <a:pt x="5437" y="16944"/>
                  <a:pt x="5056" y="19336"/>
                  <a:pt x="4309" y="21600"/>
                </a:cubicBez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75" name="Google Shape;275;p29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6BBBEB"/>
          </a:soli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29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0C58D3"/>
          </a:soli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9"/>
          <p:cNvSpPr txBox="1"/>
          <p:nvPr>
            <p:ph type="title"/>
          </p:nvPr>
        </p:nvSpPr>
        <p:spPr>
          <a:xfrm>
            <a:off x="779100" y="2055200"/>
            <a:ext cx="33525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04388"/>
                </a:solidFill>
              </a:rPr>
              <a:t>EXPLORATORY</a:t>
            </a:r>
            <a:endParaRPr>
              <a:solidFill>
                <a:srgbClr val="10438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04388"/>
                </a:solidFill>
              </a:rPr>
              <a:t>DATA ANALYSIS</a:t>
            </a:r>
            <a:endParaRPr>
              <a:solidFill>
                <a:srgbClr val="104388"/>
              </a:solidFill>
            </a:endParaRPr>
          </a:p>
        </p:txBody>
      </p:sp>
      <p:sp>
        <p:nvSpPr>
          <p:cNvPr id="278" name="Google Shape;278;p29"/>
          <p:cNvSpPr txBox="1"/>
          <p:nvPr>
            <p:ph idx="1" type="body"/>
          </p:nvPr>
        </p:nvSpPr>
        <p:spPr>
          <a:xfrm>
            <a:off x="779100" y="2711625"/>
            <a:ext cx="3352500" cy="177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>
                <a:solidFill>
                  <a:srgbClr val="146899"/>
                </a:solidFill>
              </a:rPr>
              <a:t>Understanding and visualising the data</a:t>
            </a:r>
            <a:endParaRPr sz="2000">
              <a:solidFill>
                <a:srgbClr val="146899"/>
              </a:solidFill>
            </a:endParaRPr>
          </a:p>
        </p:txBody>
      </p:sp>
      <p:sp>
        <p:nvSpPr>
          <p:cNvPr id="279" name="Google Shape;279;p2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0"/>
          <p:cNvSpPr txBox="1"/>
          <p:nvPr/>
        </p:nvSpPr>
        <p:spPr>
          <a:xfrm>
            <a:off x="711875" y="355200"/>
            <a:ext cx="7910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MAP </a:t>
            </a: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TO PRESENT DATA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85" name="Google Shape;2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83275"/>
            <a:ext cx="5910351" cy="351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3350" y="1316946"/>
            <a:ext cx="3297200" cy="2644741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0"/>
          <p:cNvSpPr txBox="1"/>
          <p:nvPr/>
        </p:nvSpPr>
        <p:spPr>
          <a:xfrm>
            <a:off x="5840100" y="4054925"/>
            <a:ext cx="3100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Pennsylvania</a:t>
            </a:r>
            <a:r>
              <a:rPr b="1" lang="en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New York, </a:t>
            </a:r>
            <a:r>
              <a:rPr b="1" lang="en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Maryland, </a:t>
            </a:r>
            <a:endParaRPr b="1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Connecticut, Massachusetts, Rhode Island, New Jersey.</a:t>
            </a:r>
            <a:endParaRPr b="1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38300"/>
            <a:ext cx="4511401" cy="3813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1400" y="1166170"/>
            <a:ext cx="4632600" cy="2985556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1"/>
          <p:cNvSpPr txBox="1"/>
          <p:nvPr/>
        </p:nvSpPr>
        <p:spPr>
          <a:xfrm>
            <a:off x="711875" y="355200"/>
            <a:ext cx="7910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MAP </a:t>
            </a: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TO PRESENT DATA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76588"/>
            <a:ext cx="4816200" cy="379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6200" y="916973"/>
            <a:ext cx="4282550" cy="354713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2"/>
          <p:cNvSpPr txBox="1"/>
          <p:nvPr/>
        </p:nvSpPr>
        <p:spPr>
          <a:xfrm>
            <a:off x="711875" y="355200"/>
            <a:ext cx="7910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MAP</a:t>
            </a: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TO PRESENT DATA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/>
          <p:nvPr/>
        </p:nvSpPr>
        <p:spPr>
          <a:xfrm>
            <a:off x="560950" y="1640250"/>
            <a:ext cx="3497400" cy="18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We have created a scatter plot which shows us the number of smokers and non smokers and their healthcare cost based on their BMI.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285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The first observation is that having a higher Body Mass Index and being a smoker increases the cost of healthcare.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285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As the BMI increases, the smoking plays an important role in increasing the cost.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7" name="Google Shape;307;p33"/>
          <p:cNvSpPr txBox="1"/>
          <p:nvPr/>
        </p:nvSpPr>
        <p:spPr>
          <a:xfrm>
            <a:off x="560947" y="1241938"/>
            <a:ext cx="27402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Analyzing smokers data </a:t>
            </a:r>
            <a:endParaRPr b="1"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08" name="Google Shape;30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8350" y="1307500"/>
            <a:ext cx="5156776" cy="323747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3"/>
          <p:cNvSpPr txBox="1"/>
          <p:nvPr/>
        </p:nvSpPr>
        <p:spPr>
          <a:xfrm>
            <a:off x="711875" y="355200"/>
            <a:ext cx="7910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CHART TO PRESENT DATA</a:t>
            </a:r>
            <a:endParaRPr b="1" sz="3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lonso template">
  <a:themeElements>
    <a:clrScheme name="Custom 347">
      <a:dk1>
        <a:srgbClr val="410433"/>
      </a:dk1>
      <a:lt1>
        <a:srgbClr val="FFFFFF"/>
      </a:lt1>
      <a:dk2>
        <a:srgbClr val="9C9194"/>
      </a:dk2>
      <a:lt2>
        <a:srgbClr val="EBE7E4"/>
      </a:lt2>
      <a:accent1>
        <a:srgbClr val="77063F"/>
      </a:accent1>
      <a:accent2>
        <a:srgbClr val="AC0C5C"/>
      </a:accent2>
      <a:accent3>
        <a:srgbClr val="C7284F"/>
      </a:accent3>
      <a:accent4>
        <a:srgbClr val="FF7154"/>
      </a:accent4>
      <a:accent5>
        <a:srgbClr val="FF963C"/>
      </a:accent5>
      <a:accent6>
        <a:srgbClr val="FAC12B"/>
      </a:accent6>
      <a:hlink>
        <a:srgbClr val="77063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